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_rels/notesSlide4.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28.xml.rels" ContentType="application/vnd.openxmlformats-package.relationships+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2.png" ContentType="image/png"/>
  <Override PartName="/ppt/media/image4.jpeg" ContentType="image/jpeg"/>
  <Override PartName="/ppt/media/image3.png" ContentType="image/png"/>
  <Override PartName="/ppt/media/image59.png" ContentType="image/png"/>
  <Override PartName="/ppt/media/image5.png" ContentType="image/png"/>
  <Override PartName="/ppt/media/image6.png" ContentType="image/png"/>
  <Override PartName="/ppt/media/image8.png" ContentType="image/png"/>
  <Override PartName="/ppt/media/image9.jpeg" ContentType="image/jpeg"/>
  <Override PartName="/ppt/media/image51.png" ContentType="image/png"/>
  <Override PartName="/ppt/media/image10.png" ContentType="image/png"/>
  <Override PartName="/ppt/media/image11.jpeg" ContentType="image/jpeg"/>
  <Override PartName="/ppt/media/image12.png" ContentType="image/png"/>
  <Override PartName="/ppt/media/image18.jpeg" ContentType="image/jpeg"/>
  <Override PartName="/ppt/media/image13.jpeg" ContentType="image/jpeg"/>
  <Override PartName="/ppt/media/image19.png" ContentType="image/png"/>
  <Override PartName="/ppt/media/image14.png" ContentType="image/png"/>
  <Override PartName="/ppt/media/image15.jpeg" ContentType="image/jpeg"/>
  <Override PartName="/ppt/media/image39.png" ContentType="image/png"/>
  <Override PartName="/ppt/media/image16.jpeg" ContentType="image/jpeg"/>
  <Override PartName="/ppt/media/image49.png" ContentType="image/png"/>
  <Override PartName="/ppt/media/image17.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2" name="PlaceHolder 4"/>
          <p:cNvSpPr>
            <a:spLocks noGrp="1"/>
          </p:cNvSpPr>
          <p:nvPr>
            <p:ph type="dt" idx="2"/>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3" name="PlaceHolder 5"/>
          <p:cNvSpPr>
            <a:spLocks noGrp="1"/>
          </p:cNvSpPr>
          <p:nvPr>
            <p:ph type="ftr" idx="3"/>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4" name="PlaceHolder 6"/>
          <p:cNvSpPr>
            <a:spLocks noGrp="1"/>
          </p:cNvSpPr>
          <p:nvPr>
            <p:ph type="sldNum" idx="4"/>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07CE669-2E1F-4B37-BF2A-8095F6E0BE2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climatewatchdata.org/" TargetMode="External"/><Relationship Id="rId2" Type="http://schemas.openxmlformats.org/officeDocument/2006/relationships/hyperlink" Target="http://doi.org/10.5880/PIK.2017.001" TargetMode="External"/><Relationship Id="rId3" Type="http://schemas.openxmlformats.org/officeDocument/2006/relationships/hyperlink" Target="http://di.unfccc.int/detailed_data_by_party" TargetMode="External"/><Relationship Id="rId4" Type="http://schemas.openxmlformats.org/officeDocument/2006/relationships/slide" Target="../slides/slide4.xml"/><Relationship Id="rId5"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380880" y="685800"/>
            <a:ext cx="6095520" cy="3428640"/>
          </a:xfrm>
          <a:prstGeom prst="rect">
            <a:avLst/>
          </a:prstGeom>
          <a:ln w="0">
            <a:noFill/>
          </a:ln>
        </p:spPr>
      </p:sp>
      <p:sp>
        <p:nvSpPr>
          <p:cNvPr id="14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e-DE" sz="1100" spc="-1" strike="noStrike">
                <a:latin typeface="Arial"/>
              </a:rPr>
              <a:t>Solar hydro and</a:t>
            </a:r>
            <a:endParaRPr b="0" lang="en-US"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380880" y="685800"/>
            <a:ext cx="6095520" cy="3428640"/>
          </a:xfrm>
          <a:prstGeom prst="rect">
            <a:avLst/>
          </a:prstGeom>
          <a:ln w="0">
            <a:noFill/>
          </a:ln>
        </p:spPr>
      </p:sp>
      <p:sp>
        <p:nvSpPr>
          <p:cNvPr id="14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1d1c1d"/>
                </a:solidFill>
                <a:latin typeface="Slack-Lato"/>
              </a:rPr>
              <a:t>Centralized: stores data at a centralized database system + access from different locations + authentication process</a:t>
            </a:r>
            <a:br>
              <a:rPr sz="1100"/>
            </a:br>
            <a:r>
              <a:rPr b="0" lang="en-US" sz="1100" spc="-1" strike="noStrike">
                <a:solidFill>
                  <a:srgbClr val="1d1c1d"/>
                </a:solidFill>
                <a:latin typeface="Slack-Lato"/>
              </a:rPr>
              <a:t>Distributed: distributed among different database systems + database systems are connected via communication links</a:t>
            </a:r>
            <a:br>
              <a:rPr sz="1100"/>
            </a:br>
            <a:r>
              <a:rPr b="0" lang="en-US" sz="1100" spc="-1" strike="noStrike">
                <a:solidFill>
                  <a:srgbClr val="1d1c1d"/>
                </a:solidFill>
                <a:latin typeface="Slack-Lato"/>
              </a:rPr>
              <a:t>Relational: based on the relational data model + which stores data in the form of a table (row +column) + uses SQL for storing, manipulating</a:t>
            </a:r>
            <a:br>
              <a:rPr sz="1100"/>
            </a:br>
            <a:r>
              <a:rPr b="0" lang="en-US" sz="1100" spc="-1" strike="noStrike">
                <a:solidFill>
                  <a:srgbClr val="1d1c1d"/>
                </a:solidFill>
                <a:latin typeface="Slack-Lato"/>
              </a:rPr>
              <a:t>Object-oriented: uses the object-based data model approach for storing data</a:t>
            </a:r>
            <a:br>
              <a:rPr sz="1100"/>
            </a:br>
            <a:r>
              <a:rPr b="0" lang="en-US" sz="1100" spc="-1" strike="noStrike">
                <a:solidFill>
                  <a:srgbClr val="1d1c1d"/>
                </a:solidFill>
                <a:latin typeface="Slack-Lato"/>
              </a:rPr>
              <a:t>Why SQL: ability to store the data collected + ability to create queries and retrieve information + ability to create relations or not</a:t>
            </a: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380880" y="685800"/>
            <a:ext cx="6095520" cy="3428640"/>
          </a:xfrm>
          <a:prstGeom prst="rect">
            <a:avLst/>
          </a:prstGeom>
          <a:ln w="0">
            <a:noFill/>
          </a:ln>
        </p:spPr>
      </p:sp>
      <p:sp>
        <p:nvSpPr>
          <p:cNvPr id="14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202124"/>
                </a:solidFill>
                <a:latin typeface="Arial"/>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380880" y="685800"/>
            <a:ext cx="6095520" cy="3428640"/>
          </a:xfrm>
          <a:prstGeom prst="rect">
            <a:avLst/>
          </a:prstGeom>
          <a:ln w="0">
            <a:noFill/>
          </a:ln>
        </p:spPr>
      </p:sp>
      <p:sp>
        <p:nvSpPr>
          <p:cNvPr id="14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000000"/>
                </a:solidFill>
                <a:latin typeface="Arial"/>
              </a:rPr>
              <a:t>created by the University of Dayton - Environmental Protection Agency, stored in their Average Daily Temperature Archive, source university American National Climatic Data Center</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202124"/>
                </a:solidFill>
                <a:latin typeface="Arial"/>
              </a:rPr>
              <a:t>first data source: </a:t>
            </a:r>
            <a:r>
              <a:rPr b="0" lang="en-US" sz="1800" spc="-1" strike="noStrike" u="sng">
                <a:solidFill>
                  <a:srgbClr val="000000"/>
                </a:solidFill>
                <a:uFillTx/>
                <a:latin typeface="Arial"/>
                <a:hlinkClick r:id="rId1"/>
              </a:rPr>
              <a:t>Climate Watch</a:t>
            </a:r>
            <a:r>
              <a:rPr b="0" lang="en-US" sz="1800" spc="-1" strike="noStrike">
                <a:solidFill>
                  <a:srgbClr val="202124"/>
                </a:solidFill>
                <a:latin typeface="Arial"/>
              </a:rPr>
              <a:t>.  created 2018 by a Washington DC based institution named: World Resources Institute, </a:t>
            </a:r>
            <a:r>
              <a:rPr b="0" lang="en-US" sz="3200" spc="-1" strike="noStrike">
                <a:solidFill>
                  <a:srgbClr val="ffffff"/>
                </a:solidFill>
                <a:latin typeface="Lato"/>
              </a:rPr>
              <a:t>Climate Watch offers open data, visualizations and analysis to help policymakers, researchers and other stakeholders gather insights on countries' climate progress.</a:t>
            </a:r>
            <a:endParaRPr b="0" lang="en-US" sz="3200" spc="-1" strike="noStrike">
              <a:latin typeface="Arial"/>
            </a:endParaRPr>
          </a:p>
          <a:p>
            <a:pPr>
              <a:lnSpc>
                <a:spcPct val="100000"/>
              </a:lnSpc>
              <a:buNone/>
              <a:tabLst>
                <a:tab algn="l" pos="0"/>
              </a:tabLst>
            </a:pPr>
            <a:r>
              <a:rPr b="0" lang="en-US" sz="1800" spc="-1" strike="noStrike" u="sng">
                <a:solidFill>
                  <a:srgbClr val="000000"/>
                </a:solidFill>
                <a:uFillTx/>
                <a:latin typeface="Arial"/>
                <a:hlinkClick r:id="rId2"/>
              </a:rPr>
              <a:t>The PRIMAP-hist national historical emissions time series (1850-2014). V. 1.1</a:t>
            </a:r>
            <a:r>
              <a:rPr b="0" lang="en-US" sz="1800" spc="-1" strike="noStrike">
                <a:solidFill>
                  <a:srgbClr val="202124"/>
                </a:solidFill>
                <a:latin typeface="Arial"/>
              </a:rPr>
              <a:t>, collected and created by  Gtschow Johannes, Jeffery  Louise, Gieseke Robert and Gebel Ronja in 2017 as part of the potsdom institute for climat impact research</a:t>
            </a:r>
            <a:endParaRPr b="0" lang="en-US" sz="1800" spc="-1" strike="noStrike">
              <a:latin typeface="Arial"/>
            </a:endParaRPr>
          </a:p>
          <a:p>
            <a:pPr>
              <a:lnSpc>
                <a:spcPct val="100000"/>
              </a:lnSpc>
              <a:buNone/>
              <a:tabLst>
                <a:tab algn="l" pos="0"/>
              </a:tabLst>
            </a:pPr>
            <a:r>
              <a:rPr b="0" lang="en-US" sz="1800" spc="-1" strike="noStrike">
                <a:solidFill>
                  <a:srgbClr val="202124"/>
                </a:solidFill>
                <a:latin typeface="Arial"/>
              </a:rPr>
              <a:t>UNFCCC data: </a:t>
            </a:r>
            <a:r>
              <a:rPr b="0" lang="en-US" sz="1800" spc="-1" strike="noStrike" u="sng">
                <a:solidFill>
                  <a:srgbClr val="000000"/>
                </a:solidFill>
                <a:uFillTx/>
                <a:latin typeface="Arial"/>
                <a:hlinkClick r:id="rId3"/>
              </a:rPr>
              <a:t>Greenhouse Gas Inventory Data - Detailed data by Party</a:t>
            </a:r>
            <a:r>
              <a:rPr b="0" lang="en-US" sz="1800" spc="-1" strike="noStrike">
                <a:solidFill>
                  <a:srgbClr val="202124"/>
                </a:solidFill>
                <a:latin typeface="Arial"/>
              </a:rPr>
              <a:t> created by UNFCCC in 2017, released by the United Nations climat change institut</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3200" spc="-1" strike="noStrike">
                <a:solidFill>
                  <a:srgbClr val="4d5156"/>
                </a:solidFill>
                <a:latin typeface="arial"/>
              </a:rPr>
              <a:t>The World Resources Institute is a global research non-profit organization established in 1982 with funding from the MacArthur Foundation under the leadership of James Gustave Speth. WRI's activities are focused on seven areas: food, forests, water, energy, cities, climate and ocean. </a:t>
            </a:r>
            <a:endParaRPr b="0" lang="en-US" sz="32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380880" y="685800"/>
            <a:ext cx="6095520" cy="3428640"/>
          </a:xfrm>
          <a:prstGeom prst="rect">
            <a:avLst/>
          </a:prstGeom>
          <a:ln w="0">
            <a:noFill/>
          </a:ln>
        </p:spPr>
      </p:sp>
      <p:sp>
        <p:nvSpPr>
          <p:cNvPr id="14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000000"/>
                </a:solidFill>
                <a:latin typeface="Arial"/>
              </a:rPr>
              <a:t>.datset2 </a:t>
            </a:r>
            <a:r>
              <a:rPr b="0" lang="en-US" sz="1100" spc="-1" strike="noStrike">
                <a:solidFill>
                  <a:srgbClr val="000000"/>
                </a:solidFill>
                <a:latin typeface="Wingdings"/>
              </a:rPr>
              <a:t></a:t>
            </a:r>
            <a:r>
              <a:rPr b="0" lang="en-US" sz="1100" spc="-1" strike="noStrike">
                <a:solidFill>
                  <a:srgbClr val="000000"/>
                </a:solidFill>
                <a:latin typeface="Arial"/>
              </a:rPr>
              <a:t> All of the numeric data is given in </a:t>
            </a:r>
            <a:r>
              <a:rPr b="0" lang="en-US" sz="1100" spc="-1" strike="noStrike">
                <a:solidFill>
                  <a:srgbClr val="202124"/>
                </a:solidFill>
                <a:latin typeface="Arial"/>
              </a:rPr>
              <a:t>Metric tons of carbon dioxide equivalent or MTCO2e.</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B2A3E01-B7E4-4659-B28E-1B6D82399830}"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85419DA3-9236-4BDC-967E-472B833A939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35F97766-868C-4276-8192-B867C5829A79}"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78BF9506-ED12-4740-B571-A9F076D4342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41292AA0-8D49-4F5C-AA5D-B211547008FE}"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59467B3C-8D12-426A-926D-D1BDFF1D6C4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2D51240B-7D32-4BEB-A3D3-ABF38C4B4EB0}"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25D24E0B-D6F9-45E3-8FEA-722C1614DF22}"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87708614-F68F-4CB3-8E3F-8EFAB753C2BA}"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D65E8FF8-212D-4E5E-9F1E-153AD5EEAFA7}"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44CDBD50-AB1B-41FC-96DD-B27FF180106E}"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94DADA81-E8E0-4381-8942-FB07B473648B}"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20120" cy="572400"/>
          </a:xfrm>
          <a:prstGeom prst="rect">
            <a:avLst/>
          </a:prstGeom>
          <a:noFill/>
          <a:ln w="0">
            <a:noFill/>
          </a:ln>
        </p:spPr>
        <p:txBody>
          <a:bodyPr tIns="91440" bIns="91440" anchor="t">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 name="PlaceHolder 2"/>
          <p:cNvSpPr>
            <a:spLocks noGrp="1"/>
          </p:cNvSpPr>
          <p:nvPr>
            <p:ph type="body"/>
          </p:nvPr>
        </p:nvSpPr>
        <p:spPr>
          <a:xfrm>
            <a:off x="311760" y="1152360"/>
            <a:ext cx="8520120" cy="34160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sldNum" idx="1"/>
          </p:nvPr>
        </p:nvSpPr>
        <p:spPr>
          <a:xfrm>
            <a:off x="8472600" y="466308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DD663487-29F7-44D0-A7ED-ACEDD3A373E9}" type="slidenum">
              <a:rPr b="0" lang="en"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5" name="Google Shape;87;p18" descr=""/>
          <p:cNvPicPr/>
          <p:nvPr/>
        </p:nvPicPr>
        <p:blipFill>
          <a:blip r:embed="rId2"/>
          <a:stretch/>
        </p:blipFill>
        <p:spPr>
          <a:xfrm>
            <a:off x="7262640" y="157320"/>
            <a:ext cx="1663200" cy="1663200"/>
          </a:xfrm>
          <a:prstGeom prst="rect">
            <a:avLst/>
          </a:prstGeom>
          <a:ln w="0">
            <a:noFill/>
          </a:ln>
        </p:spPr>
      </p:pic>
      <p:sp>
        <p:nvSpPr>
          <p:cNvPr id="46" name="Google Shape;88;p18"/>
          <p:cNvSpPr/>
          <p:nvPr/>
        </p:nvSpPr>
        <p:spPr>
          <a:xfrm>
            <a:off x="2058480" y="4090320"/>
            <a:ext cx="1799640" cy="344520"/>
          </a:xfrm>
          <a:prstGeom prst="rect">
            <a:avLst/>
          </a:prstGeom>
          <a:noFill/>
          <a:ln w="9525">
            <a:solidFill>
              <a:srgbClr val="595959"/>
            </a:solidFill>
            <a:round/>
          </a:ln>
        </p:spPr>
        <p:style>
          <a:lnRef idx="0"/>
          <a:fillRef idx="0"/>
          <a:effectRef idx="0"/>
          <a:fontRef idx="minor"/>
        </p:style>
      </p:sp>
      <p:sp>
        <p:nvSpPr>
          <p:cNvPr id="47" name="Google Shape;89;p18"/>
          <p:cNvSpPr/>
          <p:nvPr/>
        </p:nvSpPr>
        <p:spPr>
          <a:xfrm>
            <a:off x="1991880" y="4099320"/>
            <a:ext cx="1932840" cy="29124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1000" spc="-1" strike="noStrike">
                <a:solidFill>
                  <a:srgbClr val="434343"/>
                </a:solidFill>
                <a:latin typeface="Poppins Medium"/>
                <a:ea typeface="Poppins Medium"/>
              </a:rPr>
              <a:t>23th September  | PARIS</a:t>
            </a:r>
            <a:endParaRPr b="0" lang="en-US" sz="1000" spc="-1" strike="noStrike">
              <a:latin typeface="Arial"/>
            </a:endParaRPr>
          </a:p>
        </p:txBody>
      </p:sp>
      <p:sp>
        <p:nvSpPr>
          <p:cNvPr id="48" name="Google Shape;90;p18"/>
          <p:cNvSpPr/>
          <p:nvPr/>
        </p:nvSpPr>
        <p:spPr>
          <a:xfrm>
            <a:off x="1852560" y="1589760"/>
            <a:ext cx="4635720" cy="103572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2800" spc="-1" strike="noStrike">
                <a:solidFill>
                  <a:srgbClr val="2dc5fa"/>
                </a:solidFill>
                <a:latin typeface="Poppins"/>
                <a:ea typeface="Poppins"/>
              </a:rPr>
              <a:t>Greenland warming the last 140 years</a:t>
            </a:r>
            <a:endParaRPr b="0" lang="en-US" sz="2800" spc="-1" strike="noStrike">
              <a:latin typeface="Arial"/>
            </a:endParaRPr>
          </a:p>
        </p:txBody>
      </p:sp>
      <p:sp>
        <p:nvSpPr>
          <p:cNvPr id="49" name="Google Shape;91;p18"/>
          <p:cNvSpPr/>
          <p:nvPr/>
        </p:nvSpPr>
        <p:spPr>
          <a:xfrm>
            <a:off x="3858480" y="2719440"/>
            <a:ext cx="4107600" cy="502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2100" spc="-1" strike="noStrike">
                <a:solidFill>
                  <a:srgbClr val="434343"/>
                </a:solidFill>
                <a:latin typeface="Poppins Medium"/>
                <a:ea typeface="Poppins Medium"/>
              </a:rPr>
              <a:t>Mario Janus</a:t>
            </a:r>
            <a:endParaRPr b="0" lang="en-US" sz="2100" spc="-1" strike="noStrike">
              <a:latin typeface="Arial"/>
            </a:endParaRPr>
          </a:p>
        </p:txBody>
      </p:sp>
      <p:sp>
        <p:nvSpPr>
          <p:cNvPr id="50" name="Google Shape;92;p18"/>
          <p:cNvSpPr/>
          <p:nvPr/>
        </p:nvSpPr>
        <p:spPr>
          <a:xfrm>
            <a:off x="6592680" y="4578840"/>
            <a:ext cx="2418120" cy="425880"/>
          </a:xfrm>
          <a:prstGeom prst="rect">
            <a:avLst/>
          </a:prstGeom>
          <a:noFill/>
          <a:ln w="0">
            <a:noFill/>
          </a:ln>
        </p:spPr>
        <p:style>
          <a:lnRef idx="0"/>
          <a:fillRef idx="0"/>
          <a:effectRef idx="0"/>
          <a:fontRef idx="minor"/>
        </p:style>
        <p:txBody>
          <a:bodyPr tIns="91440" bIns="91440" anchor="t">
            <a:spAutoFit/>
          </a:bodyPr>
          <a:p>
            <a:pPr algn="r">
              <a:lnSpc>
                <a:spcPct val="100000"/>
              </a:lnSpc>
              <a:buNone/>
              <a:tabLst>
                <a:tab algn="l" pos="0"/>
              </a:tabLst>
            </a:pPr>
            <a:r>
              <a:rPr b="0" lang="en" sz="1600" spc="-1" strike="noStrike">
                <a:solidFill>
                  <a:srgbClr val="2dc5fa"/>
                </a:solidFill>
                <a:latin typeface="Poppins Medium"/>
                <a:ea typeface="Poppins Medium"/>
              </a:rPr>
              <a:t>DAFT July 2022</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74"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r>
              <a:rPr b="1" lang="en" sz="2300" spc="-1" strike="noStrike">
                <a:solidFill>
                  <a:srgbClr val="2dc5fa"/>
                </a:solidFill>
                <a:latin typeface="Poppins"/>
                <a:ea typeface="Poppins"/>
              </a:rPr>
              <a:t>ERD</a:t>
            </a:r>
            <a:endParaRPr b="0" lang="en-US" sz="2300" spc="-1" strike="noStrike">
              <a:latin typeface="Arial"/>
            </a:endParaRPr>
          </a:p>
          <a:p>
            <a:r>
              <a:rPr b="0" lang="en" sz="1200" spc="-1" strike="noStrike">
                <a:solidFill>
                  <a:srgbClr val="000000"/>
                </a:solidFill>
                <a:latin typeface="Arial"/>
                <a:ea typeface="Poppins"/>
              </a:rPr>
              <a:t>As your already saw, my datasets dont contain many features or parameters, just year and monthly temperatures. Therefore the database is very simple and used to stored the data in MySQL for future use and to use it for some SQL queries for some insights via Python and plotting. </a:t>
            </a:r>
            <a:endParaRPr b="0" lang="en-US" sz="1200" spc="-1" strike="noStrike">
              <a:latin typeface="Arial"/>
            </a:endParaRPr>
          </a:p>
          <a:p>
            <a:endParaRPr b="0" lang="en-US" sz="2300" spc="-1" strike="noStrike">
              <a:latin typeface="Arial"/>
            </a:endParaRPr>
          </a:p>
        </p:txBody>
      </p:sp>
      <p:pic>
        <p:nvPicPr>
          <p:cNvPr id="75" name="" descr=""/>
          <p:cNvPicPr/>
          <p:nvPr/>
        </p:nvPicPr>
        <p:blipFill>
          <a:blip r:embed="rId2"/>
          <a:stretch/>
        </p:blipFill>
        <p:spPr>
          <a:xfrm>
            <a:off x="1232280" y="1841760"/>
            <a:ext cx="5397120" cy="2730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77"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1" lang="en" sz="2300" spc="-1" strike="noStrike">
                <a:solidFill>
                  <a:srgbClr val="2dc5fa"/>
                </a:solidFill>
                <a:latin typeface="Poppins"/>
                <a:ea typeface="Poppins"/>
              </a:rPr>
              <a:t>Database creation</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As you saw in the entity diagram, I chose simple table names for the location, as the real location names would be to cumbersome for SQL queries. West1 is Nuuk, West2 is </a:t>
            </a:r>
            <a:r>
              <a:rPr b="0" lang="en-US" sz="1200" spc="-1" strike="noStrike">
                <a:solidFill>
                  <a:srgbClr val="000000"/>
                </a:solidFill>
                <a:latin typeface="Arial"/>
                <a:ea typeface="Arial"/>
              </a:rPr>
              <a:t>Ilulissat and south1 is Qaqortoq. The table columns have been created in MySQL itself and then the dataframes from Python have been exported </a:t>
            </a:r>
            <a:r>
              <a:rPr b="0" lang="en" sz="1200" spc="-1" strike="noStrike">
                <a:solidFill>
                  <a:srgbClr val="000000"/>
                </a:solidFill>
                <a:latin typeface="Arial"/>
                <a:ea typeface="Poppins"/>
              </a:rPr>
              <a:t> to MySQL. For the import of the frames a temporary index column has been created in each SQL table, because otherwise the import would fail. After the import the temporary column has been deleted again, as each table should only contain one index column. </a:t>
            </a:r>
            <a:endParaRPr b="0" lang="en-US" sz="12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Table creation: </a:t>
            </a:r>
            <a:endParaRPr b="0" lang="en-US" sz="1200" spc="-1" strike="noStrike">
              <a:latin typeface="Arial"/>
            </a:endParaRPr>
          </a:p>
        </p:txBody>
      </p:sp>
      <p:pic>
        <p:nvPicPr>
          <p:cNvPr id="78" name="" descr=""/>
          <p:cNvPicPr/>
          <p:nvPr/>
        </p:nvPicPr>
        <p:blipFill>
          <a:blip r:embed="rId2"/>
          <a:stretch/>
        </p:blipFill>
        <p:spPr>
          <a:xfrm>
            <a:off x="598320" y="3190680"/>
            <a:ext cx="6259680" cy="695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6680" y="71280"/>
            <a:ext cx="8520120" cy="5872320"/>
          </a:xfrm>
          <a:prstGeom prst="rect">
            <a:avLst/>
          </a:prstGeom>
          <a:noFill/>
          <a:ln w="0">
            <a:noFill/>
          </a:ln>
        </p:spPr>
        <p:txBody>
          <a:bodyPr lIns="0" rIns="0" tIns="0" bIns="0" anchor="ctr">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a:t>
            </a:r>
            <a:r>
              <a:rPr b="0" lang="en-US" sz="1400" spc="-1" strike="noStrike">
                <a:solidFill>
                  <a:srgbClr val="000000"/>
                </a:solidFill>
                <a:latin typeface="Arial"/>
                <a:ea typeface="Arial"/>
              </a:rPr>
              <a:t> </a:t>
            </a:r>
            <a:r>
              <a:rPr b="1" lang="en" sz="2300" spc="-1" strike="noStrike">
                <a:solidFill>
                  <a:srgbClr val="2dc5fa"/>
                </a:solidFill>
                <a:latin typeface="Poppins"/>
                <a:ea typeface="Poppins"/>
              </a:rPr>
              <a:t>queries</a:t>
            </a:r>
            <a:br>
              <a:rPr sz="2300"/>
            </a:br>
            <a:r>
              <a:rPr b="1" lang="en" sz="1200" spc="-1" strike="noStrike">
                <a:solidFill>
                  <a:srgbClr val="000000"/>
                </a:solidFill>
                <a:latin typeface="Arial"/>
                <a:ea typeface="Poppins"/>
              </a:rPr>
              <a:t>Yearly average temperature</a:t>
            </a:r>
            <a:br>
              <a:rPr sz="1200"/>
            </a:br>
            <a:br>
              <a:rPr sz="1200"/>
            </a:br>
            <a:br>
              <a:rPr sz="1200"/>
            </a:br>
            <a:br>
              <a:rPr sz="1200"/>
            </a:br>
            <a:br>
              <a:rPr sz="1200"/>
            </a:br>
            <a:br>
              <a:rPr sz="1200"/>
            </a:br>
            <a:br>
              <a:rPr sz="1200"/>
            </a:br>
            <a:br>
              <a:rPr sz="1200"/>
            </a:br>
            <a:br>
              <a:rPr sz="1200"/>
            </a:br>
            <a:br>
              <a:rPr sz="1200"/>
            </a:br>
            <a:br>
              <a:rPr sz="1200"/>
            </a:br>
            <a:br>
              <a:rPr sz="1200"/>
            </a:br>
            <a:r>
              <a:rPr b="1" lang="en" sz="1200" spc="-1" strike="noStrike">
                <a:solidFill>
                  <a:srgbClr val="2dc5fa"/>
                </a:solidFill>
                <a:latin typeface="Arial"/>
                <a:ea typeface="Poppins"/>
              </a:rPr>
              <a:t>Seasonal average temperature for all 3 sites</a:t>
            </a: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endParaRPr b="0" lang="en-US" sz="1200" spc="-1" strike="noStrike">
              <a:solidFill>
                <a:srgbClr val="000000"/>
              </a:solidFill>
              <a:latin typeface="Arial"/>
            </a:endParaRPr>
          </a:p>
        </p:txBody>
      </p:sp>
      <p:pic>
        <p:nvPicPr>
          <p:cNvPr id="80" name="" descr=""/>
          <p:cNvPicPr/>
          <p:nvPr/>
        </p:nvPicPr>
        <p:blipFill>
          <a:blip r:embed="rId1"/>
          <a:stretch/>
        </p:blipFill>
        <p:spPr>
          <a:xfrm>
            <a:off x="166680" y="767520"/>
            <a:ext cx="7377120" cy="1518480"/>
          </a:xfrm>
          <a:prstGeom prst="rect">
            <a:avLst/>
          </a:prstGeom>
          <a:ln w="0">
            <a:noFill/>
          </a:ln>
        </p:spPr>
      </p:pic>
      <p:pic>
        <p:nvPicPr>
          <p:cNvPr id="81" name="" descr=""/>
          <p:cNvPicPr/>
          <p:nvPr/>
        </p:nvPicPr>
        <p:blipFill>
          <a:blip r:embed="rId2"/>
          <a:stretch/>
        </p:blipFill>
        <p:spPr>
          <a:xfrm>
            <a:off x="228600" y="2778480"/>
            <a:ext cx="7086600" cy="1355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r>
              <a:rPr b="1" lang="de-DE" sz="1200" spc="-1" strike="noStrike">
                <a:solidFill>
                  <a:srgbClr val="434343"/>
                </a:solidFill>
                <a:latin typeface="Arial"/>
                <a:ea typeface="Poppins Medium"/>
              </a:rPr>
              <a:t>Importing of dataframes to MySQL:</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de-DE" sz="1200" spc="-1" strike="noStrike">
                <a:solidFill>
                  <a:srgbClr val="434343"/>
                </a:solidFill>
                <a:latin typeface="Arial"/>
                <a:ea typeface="Poppins Medium"/>
              </a:rPr>
              <a:t>Deleting temporary index column:</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83"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creation</a:t>
            </a:r>
            <a:r>
              <a:rPr b="1" lang="en" sz="2300" spc="-1" strike="noStrike">
                <a:solidFill>
                  <a:srgbClr val="2dc5fa"/>
                </a:solidFill>
                <a:latin typeface="Poppins"/>
                <a:ea typeface="Poppins"/>
              </a:rPr>
              <a:t> </a:t>
            </a:r>
            <a:endParaRPr b="0" lang="en-US" sz="2300" spc="-1" strike="noStrike">
              <a:latin typeface="Arial"/>
            </a:endParaRPr>
          </a:p>
        </p:txBody>
      </p:sp>
      <p:pic>
        <p:nvPicPr>
          <p:cNvPr id="84" name="" descr=""/>
          <p:cNvPicPr/>
          <p:nvPr/>
        </p:nvPicPr>
        <p:blipFill>
          <a:blip r:embed="rId2"/>
          <a:stretch/>
        </p:blipFill>
        <p:spPr>
          <a:xfrm>
            <a:off x="718920" y="1266120"/>
            <a:ext cx="6588360" cy="1296000"/>
          </a:xfrm>
          <a:prstGeom prst="rect">
            <a:avLst/>
          </a:prstGeom>
          <a:ln w="0">
            <a:noFill/>
          </a:ln>
        </p:spPr>
      </p:pic>
      <p:pic>
        <p:nvPicPr>
          <p:cNvPr id="85" name="" descr=""/>
          <p:cNvPicPr/>
          <p:nvPr/>
        </p:nvPicPr>
        <p:blipFill>
          <a:blip r:embed="rId3"/>
          <a:stretch/>
        </p:blipFill>
        <p:spPr>
          <a:xfrm>
            <a:off x="767160" y="2971800"/>
            <a:ext cx="4490640" cy="14518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Google Shape;118;p22"/>
          <p:cNvSpPr/>
          <p:nvPr/>
        </p:nvSpPr>
        <p:spPr>
          <a:xfrm>
            <a:off x="457200" y="420480"/>
            <a:ext cx="633636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a:p>
            <a:r>
              <a:rPr b="0" lang="en" sz="1200" spc="-1" strike="noStrike">
                <a:solidFill>
                  <a:srgbClr val="000000"/>
                </a:solidFill>
                <a:latin typeface="Arial"/>
                <a:ea typeface="Poppins"/>
              </a:rPr>
              <a:t>I also performed some SQL queries in Python and plotted them to give some insight of the temperature over the last 140 years in Greenland. Here I calculated the yearly average over the last 140 year with SQL for all 3 sites and plotted them:</a:t>
            </a: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r>
              <a:rPr b="0" lang="en" sz="1200" spc="-1" strike="noStrike">
                <a:solidFill>
                  <a:srgbClr val="000000"/>
                </a:solidFill>
                <a:latin typeface="Arial"/>
                <a:ea typeface="Poppins"/>
              </a:rPr>
              <a:t>As you can see from the linear regression line, the temperature increased slowly over the decades. The south is warmer as the temperatures are generally warmer in the south and also the Gulf stream plays maybe a role. </a:t>
            </a:r>
            <a:endParaRPr b="0" lang="en-US" sz="1200" spc="-1" strike="noStrike">
              <a:latin typeface="Arial"/>
            </a:endParaRPr>
          </a:p>
          <a:p>
            <a:endParaRPr b="0" lang="en-US" sz="1200" spc="-1" strike="noStrike">
              <a:latin typeface="Arial"/>
            </a:endParaRPr>
          </a:p>
          <a:p>
            <a:pPr>
              <a:lnSpc>
                <a:spcPct val="100000"/>
              </a:lnSpc>
              <a:spcAft>
                <a:spcPts val="1599"/>
              </a:spcAft>
              <a:buNone/>
              <a:tabLst>
                <a:tab algn="l" pos="0"/>
              </a:tabLst>
            </a:pPr>
            <a:endParaRPr b="0" lang="en-US" sz="23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p:txBody>
      </p:sp>
      <p:pic>
        <p:nvPicPr>
          <p:cNvPr id="87" name="" descr=""/>
          <p:cNvPicPr/>
          <p:nvPr/>
        </p:nvPicPr>
        <p:blipFill>
          <a:blip r:embed="rId2"/>
          <a:stretch/>
        </p:blipFill>
        <p:spPr>
          <a:xfrm>
            <a:off x="685800" y="1600200"/>
            <a:ext cx="6629400" cy="2286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Google Shape;117;p22"/>
          <p:cNvSpPr/>
          <p:nvPr/>
        </p:nvSpPr>
        <p:spPr>
          <a:xfrm>
            <a:off x="671400" y="922320"/>
            <a:ext cx="8015400" cy="1363680"/>
          </a:xfrm>
          <a:prstGeom prst="rect">
            <a:avLst/>
          </a:prstGeom>
          <a:noFill/>
          <a:ln w="0">
            <a:noFill/>
          </a:ln>
        </p:spPr>
        <p:style>
          <a:lnRef idx="0"/>
          <a:fillRef idx="0"/>
          <a:effectRef idx="0"/>
          <a:fontRef idx="minor"/>
        </p:style>
        <p:txBody>
          <a:bodyPr tIns="91440" bIns="91440" anchor="t">
            <a:noAutofit/>
          </a:bodyPr>
          <a:p>
            <a:pPr>
              <a:lnSpc>
                <a:spcPct val="100000"/>
              </a:lnSpc>
              <a:buNone/>
            </a:pPr>
            <a:r>
              <a:rPr b="0" lang="en" sz="1200" spc="-1" strike="noStrike">
                <a:solidFill>
                  <a:srgbClr val="000000"/>
                </a:solidFill>
                <a:latin typeface="Arial"/>
                <a:ea typeface="Poppins"/>
              </a:rPr>
              <a:t>The Ilulissat site is the coldest site of the 3 sites, as it lays in a protected bay. </a:t>
            </a:r>
            <a:r>
              <a:rPr b="0" lang="en-US" sz="1200" spc="-1" strike="noStrike">
                <a:solidFill>
                  <a:srgbClr val="000000"/>
                </a:solidFill>
                <a:latin typeface="Arial"/>
                <a:ea typeface="Arial"/>
              </a:rPr>
              <a:t>The other sites are directly at the coast. If you look closely, then you will see two big drops in the early 1980s and 1990s. This drops are probably related to the eruption of Mount St. Helen (in the north of USA) in 1980 and Pinatubo (Philippines) in 1991. This big eruptions blew a huge amount of sulfur dioxide in the atmosphere, which has a cooling effect on the climate. I</a:t>
            </a:r>
            <a:r>
              <a:rPr b="0" lang="en-US" sz="1200" spc="-1" strike="noStrike">
                <a:solidFill>
                  <a:srgbClr val="000000"/>
                </a:solidFill>
                <a:latin typeface="Arial"/>
                <a:ea typeface="Arial"/>
              </a:rPr>
              <a:t> also looked at the season average over the last 140 years with a  SQL queries. For winter I took the months Jan to Feb as this is coldest months and for summer I chose May till Aug. This is the query and the results:</a:t>
            </a:r>
            <a:endParaRPr b="0" lang="en-US" sz="1200" spc="-1" strike="noStrike">
              <a:solidFill>
                <a:srgbClr val="000000"/>
              </a:solidFill>
              <a:latin typeface="Arial"/>
            </a:endParaRPr>
          </a:p>
          <a:p>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89" name="Google Shape;118;p22"/>
          <p:cNvSpPr/>
          <p:nvPr/>
        </p:nvSpPr>
        <p:spPr>
          <a:xfrm>
            <a:off x="560880" y="428400"/>
            <a:ext cx="647568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90" name="" descr=""/>
          <p:cNvPicPr/>
          <p:nvPr/>
        </p:nvPicPr>
        <p:blipFill>
          <a:blip r:embed="rId2"/>
          <a:stretch/>
        </p:blipFill>
        <p:spPr>
          <a:xfrm>
            <a:off x="457200" y="2286000"/>
            <a:ext cx="7645680" cy="1600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92"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93" name="" descr=""/>
          <p:cNvPicPr/>
          <p:nvPr/>
        </p:nvPicPr>
        <p:blipFill>
          <a:blip r:embed="rId2"/>
          <a:stretch/>
        </p:blipFill>
        <p:spPr>
          <a:xfrm>
            <a:off x="355320" y="914400"/>
            <a:ext cx="7645680" cy="1828800"/>
          </a:xfrm>
          <a:prstGeom prst="rect">
            <a:avLst/>
          </a:prstGeom>
          <a:ln w="0">
            <a:noFill/>
          </a:ln>
        </p:spPr>
      </p:pic>
      <p:pic>
        <p:nvPicPr>
          <p:cNvPr id="94" name="" descr=""/>
          <p:cNvPicPr/>
          <p:nvPr/>
        </p:nvPicPr>
        <p:blipFill>
          <a:blip r:embed="rId3"/>
          <a:stretch/>
        </p:blipFill>
        <p:spPr>
          <a:xfrm>
            <a:off x="685800" y="2822040"/>
            <a:ext cx="7086600" cy="17499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123;p23"/>
          <p:cNvSpPr/>
          <p:nvPr/>
        </p:nvSpPr>
        <p:spPr>
          <a:xfrm>
            <a:off x="671400" y="922320"/>
            <a:ext cx="4658400" cy="3348720"/>
          </a:xfrm>
          <a:prstGeom prst="rect">
            <a:avLst/>
          </a:prstGeom>
          <a:noFill/>
          <a:ln w="0">
            <a:noFill/>
          </a:ln>
        </p:spPr>
        <p:style>
          <a:lnRef idx="0"/>
          <a:fillRef idx="0"/>
          <a:effectRef idx="0"/>
          <a:fontRef idx="minor"/>
        </p:style>
      </p:sp>
      <p:sp>
        <p:nvSpPr>
          <p:cNvPr id="96" name="Google Shape;124;p23"/>
          <p:cNvSpPr/>
          <p:nvPr/>
        </p:nvSpPr>
        <p:spPr>
          <a:xfrm>
            <a:off x="560880" y="428400"/>
            <a:ext cx="8125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Model</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For the model I chose Prophet from Meta, as it is was simple to use and I ran into some time problem in the end. Unfortunately the Output doesnt tell much, probably because of the regressed values, but it shows at least a clear upward trend.</a:t>
            </a:r>
            <a:endParaRPr b="0" lang="en-US" sz="1200" spc="-1" strike="noStrike">
              <a:latin typeface="Arial"/>
            </a:endParaRPr>
          </a:p>
          <a:p>
            <a:pPr>
              <a:lnSpc>
                <a:spcPct val="100000"/>
              </a:lnSpc>
              <a:spcAft>
                <a:spcPts val="1599"/>
              </a:spcAft>
              <a:buNone/>
              <a:tabLst>
                <a:tab algn="l" pos="0"/>
              </a:tabLst>
            </a:pPr>
            <a:endParaRPr b="0" lang="en-US" sz="1800" spc="-1" strike="noStrike">
              <a:latin typeface="Arial"/>
            </a:endParaRPr>
          </a:p>
        </p:txBody>
      </p:sp>
      <p:pic>
        <p:nvPicPr>
          <p:cNvPr id="97" name="" descr=""/>
          <p:cNvPicPr/>
          <p:nvPr/>
        </p:nvPicPr>
        <p:blipFill>
          <a:blip r:embed="rId2"/>
          <a:stretch/>
        </p:blipFill>
        <p:spPr>
          <a:xfrm>
            <a:off x="759600" y="1600200"/>
            <a:ext cx="6555600" cy="2692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Google Shape;123;p23"/>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I decided to use a SQL database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allows me to use my cleaned and converted data frames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perform queries on a small level.</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link the different tables with each on their relational basis.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do not care about object-oriented programming</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writing longer queries is acceptable</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400" spc="-1" strike="noStrike">
                <a:solidFill>
                  <a:srgbClr val="202124"/>
                </a:solidFill>
                <a:latin typeface="Arial"/>
                <a:ea typeface="Arial"/>
              </a:rPr>
              <a:t>The most important factor is to be able to work with the output of my data cleaning process: structured data</a:t>
            </a:r>
            <a:endParaRPr b="0" lang="en-US" sz="1400" spc="-1" strike="noStrike">
              <a:latin typeface="Arial"/>
            </a:endParaRPr>
          </a:p>
          <a:p>
            <a:pPr>
              <a:lnSpc>
                <a:spcPct val="100000"/>
              </a:lnSpc>
              <a:buNone/>
            </a:pPr>
            <a:endParaRPr b="0" lang="en-US" sz="14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The relational database I will use is MySQL</a:t>
            </a:r>
            <a:br>
              <a:rPr sz="1200"/>
            </a:br>
            <a:r>
              <a:rPr b="0" lang="en-US" sz="1200" spc="-1" strike="noStrike">
                <a:solidFill>
                  <a:srgbClr val="434343"/>
                </a:solidFill>
                <a:latin typeface="Poppins Medium"/>
              </a:rPr>
              <a:t> </a:t>
            </a:r>
            <a:endParaRPr b="0" lang="en-US" sz="1200" spc="-1" strike="noStrike">
              <a:latin typeface="Arial"/>
            </a:endParaRPr>
          </a:p>
        </p:txBody>
      </p:sp>
      <p:sp>
        <p:nvSpPr>
          <p:cNvPr id="99" name="Google Shape;124;p23"/>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Choose a data base</a:t>
            </a:r>
            <a:endParaRPr b="0" lang="en-US" sz="2300" spc="-1" strike="noStrike">
              <a:latin typeface="Arial"/>
            </a:endParaRPr>
          </a:p>
        </p:txBody>
      </p:sp>
      <p:sp>
        <p:nvSpPr>
          <p:cNvPr id="100" name="Rectangle 1"/>
          <p:cNvSpPr/>
          <p:nvPr/>
        </p:nvSpPr>
        <p:spPr>
          <a:xfrm>
            <a:off x="2145960" y="1275480"/>
            <a:ext cx="9143640" cy="456840"/>
          </a:xfrm>
          <a:prstGeom prst="rect">
            <a:avLst/>
          </a:prstGeom>
          <a:noFill/>
          <a:ln w="0">
            <a:noFill/>
          </a:ln>
        </p:spPr>
        <p:style>
          <a:lnRef idx="0"/>
          <a:fillRef idx="0"/>
          <a:effectRef idx="0"/>
          <a:fontRef idx="minor"/>
        </p:style>
      </p:sp>
      <p:pic>
        <p:nvPicPr>
          <p:cNvPr id="101" name="Picture 2" descr="MySQL — Wikipédia"/>
          <p:cNvPicPr/>
          <p:nvPr/>
        </p:nvPicPr>
        <p:blipFill>
          <a:blip r:embed="rId2"/>
          <a:stretch/>
        </p:blipFill>
        <p:spPr>
          <a:xfrm>
            <a:off x="5440320" y="1805040"/>
            <a:ext cx="2980800" cy="1533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Google Shape;129;p24"/>
          <p:cNvSpPr/>
          <p:nvPr/>
        </p:nvSpPr>
        <p:spPr>
          <a:xfrm>
            <a:off x="3409200" y="1161720"/>
            <a:ext cx="3475800" cy="2641320"/>
          </a:xfrm>
          <a:prstGeom prst="rect">
            <a:avLst/>
          </a:prstGeom>
          <a:noFill/>
          <a:ln w="0">
            <a:noFill/>
          </a:ln>
        </p:spPr>
        <p:style>
          <a:lnRef idx="0"/>
          <a:fillRef idx="0"/>
          <a:effectRef idx="0"/>
          <a:fontRef idx="minor"/>
        </p:style>
      </p:sp>
      <p:sp>
        <p:nvSpPr>
          <p:cNvPr id="103" name="Google Shape;130;p24"/>
          <p:cNvSpPr/>
          <p:nvPr/>
        </p:nvSpPr>
        <p:spPr>
          <a:xfrm>
            <a:off x="560880" y="428400"/>
            <a:ext cx="6982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Choose a data base</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As you can see the winter (Jan to Apr) shows nearly the same pattern as the yearly average for the 3 sites over the last 140 years. The interesting thing is, that summer temperature in all 3 sites do move more closely together, especially since 1960 as seen in the second plot. Also the temperatures in the south increase more in summer then at the other 2 sites, so the glaciers there are at risk to melt faster.</a:t>
            </a:r>
            <a:endParaRPr b="0" lang="en-US" sz="1200" spc="-1" strike="noStrike">
              <a:latin typeface="Arial"/>
            </a:endParaRPr>
          </a:p>
          <a:p>
            <a:pPr>
              <a:lnSpc>
                <a:spcPct val="100000"/>
              </a:lnSpc>
              <a:spcAft>
                <a:spcPts val="1599"/>
              </a:spcAft>
              <a:buNone/>
              <a:tabLst>
                <a:tab algn="l" pos="0"/>
              </a:tabLst>
            </a:pPr>
            <a:r>
              <a:rPr b="1" lang="en" sz="2300" spc="-1" strike="noStrike">
                <a:solidFill>
                  <a:srgbClr val="2dc5fa"/>
                </a:solidFill>
                <a:latin typeface="Poppins"/>
                <a:ea typeface="Poppins"/>
              </a:rPr>
              <a:t>Conclusion</a:t>
            </a:r>
            <a:endParaRPr b="0" lang="en-US" sz="2300" spc="-1" strike="noStrike">
              <a:latin typeface="Arial"/>
            </a:endParaRPr>
          </a:p>
          <a:p>
            <a:pPr>
              <a:lnSpc>
                <a:spcPct val="100000"/>
              </a:lnSpc>
              <a:buNone/>
              <a:tabLst>
                <a:tab algn="l" pos="0"/>
              </a:tabLst>
            </a:pPr>
            <a:r>
              <a:rPr b="0" lang="en" sz="1200" spc="-1" strike="noStrike">
                <a:solidFill>
                  <a:srgbClr val="000000"/>
                </a:solidFill>
                <a:latin typeface="Arial"/>
                <a:ea typeface="Poppins"/>
              </a:rPr>
              <a:t>The analysis shows that Greenland gets indeed more and more warmer since the last 140 years. Especially the south is heating more then rest of Greenland and the ice melting there will probably accelerate in the future. The analysis also shows that big volcanic events can influence the temperature in Greenland, even when the eruptions happen 1000ths of kilometers away from Greenland.</a:t>
            </a:r>
            <a:endParaRPr b="0" lang="en-US" sz="1200" spc="-1" strike="noStrike">
              <a:latin typeface="Arial"/>
            </a:endParaRPr>
          </a:p>
          <a:p>
            <a:pPr>
              <a:lnSpc>
                <a:spcPct val="100000"/>
              </a:lnSpc>
              <a:spcAft>
                <a:spcPts val="1599"/>
              </a:spcAft>
              <a:buNone/>
              <a:tabLst>
                <a:tab algn="l" pos="0"/>
              </a:tabLst>
            </a:pP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51" name="Google Shape;97;p19" descr=""/>
          <p:cNvPicPr/>
          <p:nvPr/>
        </p:nvPicPr>
        <p:blipFill>
          <a:blip r:embed="rId2"/>
          <a:stretch/>
        </p:blipFill>
        <p:spPr>
          <a:xfrm>
            <a:off x="5835960" y="327600"/>
            <a:ext cx="2984400" cy="4476600"/>
          </a:xfrm>
          <a:prstGeom prst="rect">
            <a:avLst/>
          </a:prstGeom>
          <a:ln w="0">
            <a:noFill/>
          </a:ln>
        </p:spPr>
      </p:pic>
      <p:sp>
        <p:nvSpPr>
          <p:cNvPr id="52" name="Google Shape;98;p19"/>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de-DE" sz="1200" spc="-1" strike="noStrike">
                <a:solidFill>
                  <a:srgbClr val="434343"/>
                </a:solidFill>
                <a:latin typeface="Poppins"/>
                <a:ea typeface="Poppins"/>
              </a:rPr>
              <a:t>Greenland warming over the last 140 years</a:t>
            </a:r>
            <a:endParaRPr b="0" lang="en-US" sz="1200" spc="-1" strike="noStrike">
              <a:latin typeface="Arial"/>
            </a:endParaRPr>
          </a:p>
          <a:p>
            <a:pPr>
              <a:lnSpc>
                <a:spcPct val="100000"/>
              </a:lnSpc>
              <a:buNone/>
              <a:tabLst>
                <a:tab algn="l" pos="0"/>
              </a:tabLst>
            </a:pPr>
            <a:endParaRPr b="0" lang="en-US" sz="1200" spc="-1" strike="noStrike">
              <a:latin typeface="Arial"/>
            </a:endParaRPr>
          </a:p>
          <a:p>
            <a:pPr marL="171360" indent="-171360">
              <a:lnSpc>
                <a:spcPct val="100000"/>
              </a:lnSpc>
              <a:buClr>
                <a:srgbClr val="000000"/>
              </a:buClr>
              <a:buFont typeface="Wingdings" charset="2"/>
              <a:buChar char=""/>
              <a:tabLst>
                <a:tab algn="l" pos="0"/>
              </a:tabLst>
            </a:pPr>
            <a:r>
              <a:rPr b="0" lang="de-DE" sz="1200" spc="-1" strike="noStrike">
                <a:solidFill>
                  <a:srgbClr val="434343"/>
                </a:solidFill>
                <a:latin typeface="Poppins"/>
                <a:ea typeface="Poppins"/>
              </a:rPr>
              <a:t>Greenland warming is a big issue due the big ice mass it holds and the melting of it can or will have a big impact to coastal areas arround the world.</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434343"/>
                </a:solidFill>
                <a:latin typeface="Poppins"/>
                <a:ea typeface="Poppins"/>
              </a:rPr>
              <a:t>Is climat change</a:t>
            </a:r>
            <a:r>
              <a:rPr b="1" lang="de-DE" sz="1200" spc="-1" strike="noStrike">
                <a:solidFill>
                  <a:srgbClr val="434343"/>
                </a:solidFill>
                <a:latin typeface="Poppins"/>
                <a:ea typeface="Poppins"/>
              </a:rPr>
              <a:t> effecting the temperature in Greenland?</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marL="171360" indent="-171360">
              <a:lnSpc>
                <a:spcPct val="100000"/>
              </a:lnSpc>
              <a:buClr>
                <a:srgbClr val="000000"/>
              </a:buClr>
              <a:buFont typeface="Wingdings" charset="2"/>
              <a:buChar char=""/>
              <a:tabLst>
                <a:tab algn="l" pos="0"/>
              </a:tabLst>
            </a:pPr>
            <a:r>
              <a:rPr b="0" lang="de-DE" sz="1200" spc="-1" strike="noStrike">
                <a:solidFill>
                  <a:srgbClr val="434343"/>
                </a:solidFill>
                <a:latin typeface="Poppins"/>
                <a:ea typeface="Poppins"/>
              </a:rPr>
              <a:t>The analyses of the data shows that climate change is indeed also increasing the temperature. It </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434343"/>
                </a:solidFill>
                <a:latin typeface="Poppins"/>
                <a:ea typeface="Poppins"/>
              </a:rPr>
              <a:t>What factors could be responsible for increasing temperatures?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3" name="Google Shape;99;p19"/>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Business case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Google Shape;135;p25"/>
          <p:cNvSpPr/>
          <p:nvPr/>
        </p:nvSpPr>
        <p:spPr>
          <a:xfrm>
            <a:off x="671400" y="922320"/>
            <a:ext cx="4658400" cy="3348720"/>
          </a:xfrm>
          <a:prstGeom prst="rect">
            <a:avLst/>
          </a:prstGeom>
          <a:noFill/>
          <a:ln w="0">
            <a:noFill/>
          </a:ln>
        </p:spPr>
        <p:style>
          <a:lnRef idx="0"/>
          <a:fillRef idx="0"/>
          <a:effectRef idx="0"/>
          <a:fontRef idx="minor"/>
        </p:style>
      </p:sp>
      <p:sp>
        <p:nvSpPr>
          <p:cNvPr id="105" name="Google Shape;136;p25"/>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creation</a:t>
            </a:r>
            <a:endParaRPr b="0" lang="en-US" sz="2300" spc="-1" strike="noStrike">
              <a:latin typeface="Arial"/>
            </a:endParaRPr>
          </a:p>
        </p:txBody>
      </p:sp>
      <p:pic>
        <p:nvPicPr>
          <p:cNvPr id="106" name="Picture 2" descr=""/>
          <p:cNvPicPr/>
          <p:nvPr/>
        </p:nvPicPr>
        <p:blipFill>
          <a:blip r:embed="rId2"/>
          <a:stretch/>
        </p:blipFill>
        <p:spPr>
          <a:xfrm>
            <a:off x="2635920" y="969480"/>
            <a:ext cx="4144320" cy="3636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7" name="Google Shape;135;p25"/>
          <p:cNvSpPr/>
          <p:nvPr/>
        </p:nvSpPr>
        <p:spPr>
          <a:xfrm>
            <a:off x="1976400" y="1725120"/>
            <a:ext cx="4658400" cy="274896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de-DE" sz="1200" spc="-1" strike="noStrike">
                <a:solidFill>
                  <a:srgbClr val="434343"/>
                </a:solidFill>
                <a:latin typeface="Poppins Medium"/>
                <a:ea typeface="Poppins Medium"/>
              </a:rPr>
              <a:t>3 different ways to import data into tables</a:t>
            </a:r>
            <a:endParaRPr b="0" lang="en-US" sz="1200" spc="-1" strike="noStrike">
              <a:latin typeface="Arial"/>
            </a:endParaRPr>
          </a:p>
          <a:p>
            <a:pPr>
              <a:lnSpc>
                <a:spcPct val="100000"/>
              </a:lnSpc>
              <a:buNone/>
            </a:pPr>
            <a:endParaRPr b="0" lang="en-US" sz="1200" spc="-1" strike="noStrike">
              <a:latin typeface="Arial"/>
            </a:endParaRPr>
          </a:p>
          <a:p>
            <a:pPr marL="285840" indent="-285840">
              <a:lnSpc>
                <a:spcPct val="100000"/>
              </a:lnSpc>
              <a:buClr>
                <a:srgbClr val="000000"/>
              </a:buClr>
              <a:buFont typeface="Arial"/>
              <a:buAutoNum type="romanUcPeriod"/>
            </a:pPr>
            <a:r>
              <a:rPr b="0" lang="de-DE" sz="1200" spc="-1" strike="noStrike">
                <a:solidFill>
                  <a:srgbClr val="434343"/>
                </a:solidFill>
                <a:latin typeface="Arial"/>
                <a:ea typeface="Poppins Medium"/>
              </a:rPr>
              <a:t>Method above, outdated and time consuming</a:t>
            </a:r>
            <a:endParaRPr b="0" lang="en-US" sz="1200" spc="-1" strike="noStrike">
              <a:latin typeface="Arial"/>
            </a:endParaRPr>
          </a:p>
          <a:p>
            <a:pPr marL="285840" indent="-285840" algn="just">
              <a:lnSpc>
                <a:spcPct val="100000"/>
              </a:lnSpc>
              <a:buClr>
                <a:srgbClr val="000000"/>
              </a:buClr>
              <a:buFont typeface="Arial"/>
              <a:buAutoNum type="romanUcPeriod"/>
            </a:pPr>
            <a:r>
              <a:rPr b="0" lang="en-US" sz="1200" spc="-1" strike="noStrike">
                <a:solidFill>
                  <a:srgbClr val="202124"/>
                </a:solidFill>
                <a:latin typeface="Arial"/>
                <a:ea typeface="Arial"/>
              </a:rPr>
              <a:t>table data import wizard method</a:t>
            </a:r>
            <a:endParaRPr b="0" lang="en-US" sz="1200" spc="-1" strike="noStrike">
              <a:latin typeface="Arial"/>
            </a:endParaRPr>
          </a:p>
          <a:p>
            <a:pPr algn="just">
              <a:lnSpc>
                <a:spcPct val="100000"/>
              </a:lnSpc>
              <a:buNone/>
            </a:pPr>
            <a:endParaRPr b="0" lang="en-US" sz="1200" spc="-1" strike="noStrike">
              <a:latin typeface="Arial"/>
            </a:endParaRPr>
          </a:p>
          <a:p>
            <a:pPr marL="171360" indent="-171360" algn="just">
              <a:lnSpc>
                <a:spcPct val="100000"/>
              </a:lnSpc>
              <a:buClr>
                <a:srgbClr val="000000"/>
              </a:buClr>
              <a:buFont typeface="Wingdings" charset="2"/>
              <a:buChar char=""/>
            </a:pPr>
            <a:r>
              <a:rPr b="0" lang="en-US" sz="1200" spc="-1" strike="noStrike">
                <a:solidFill>
                  <a:srgbClr val="202124"/>
                </a:solidFill>
                <a:latin typeface="Arial"/>
                <a:ea typeface="Arial"/>
              </a:rPr>
              <a:t>Two tables too large</a:t>
            </a:r>
            <a:endParaRPr b="0" lang="en-US" sz="1200" spc="-1" strike="noStrike">
              <a:latin typeface="Arial"/>
            </a:endParaRPr>
          </a:p>
          <a:p>
            <a:pPr marL="171360" indent="-171360" algn="just">
              <a:lnSpc>
                <a:spcPct val="100000"/>
              </a:lnSpc>
              <a:buClr>
                <a:srgbClr val="000000"/>
              </a:buClr>
              <a:buFont typeface="Wingdings" charset="2"/>
              <a:buChar char=""/>
            </a:pPr>
            <a:r>
              <a:rPr b="0" lang="en-US" sz="1200" spc="-1" strike="noStrike">
                <a:solidFill>
                  <a:srgbClr val="202124"/>
                </a:solidFill>
                <a:latin typeface="Arial"/>
                <a:ea typeface="Arial"/>
              </a:rPr>
              <a:t>imported the pymysql and sqlalchemy library to set up a connection between MySQL local server and my jupyter notebook and import the data into my database with created engine.</a:t>
            </a:r>
            <a:endParaRPr b="0" lang="en-US" sz="1200" spc="-1" strike="noStrike">
              <a:latin typeface="Arial"/>
            </a:endParaRPr>
          </a:p>
          <a:p>
            <a:pPr>
              <a:lnSpc>
                <a:spcPct val="100000"/>
              </a:lnSpc>
              <a:buNone/>
            </a:pPr>
            <a:br>
              <a:rPr sz="1200"/>
            </a:br>
            <a:endParaRPr b="0" lang="en-US" sz="1200" spc="-1" strike="noStrike">
              <a:latin typeface="Arial"/>
            </a:endParaRPr>
          </a:p>
        </p:txBody>
      </p:sp>
      <p:sp>
        <p:nvSpPr>
          <p:cNvPr id="108" name="Google Shape;136;p25"/>
          <p:cNvSpPr/>
          <p:nvPr/>
        </p:nvSpPr>
        <p:spPr>
          <a:xfrm>
            <a:off x="450000" y="428400"/>
            <a:ext cx="557568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 importation into Database</a:t>
            </a:r>
            <a:endParaRPr b="0" lang="en-US" sz="2300" spc="-1" strike="noStrike">
              <a:latin typeface="Arial"/>
            </a:endParaRPr>
          </a:p>
        </p:txBody>
      </p:sp>
      <p:pic>
        <p:nvPicPr>
          <p:cNvPr id="109" name="Picture 2" descr=""/>
          <p:cNvPicPr/>
          <p:nvPr/>
        </p:nvPicPr>
        <p:blipFill>
          <a:blip r:embed="rId2"/>
          <a:stretch/>
        </p:blipFill>
        <p:spPr>
          <a:xfrm>
            <a:off x="1976400" y="1105920"/>
            <a:ext cx="5190840" cy="676080"/>
          </a:xfrm>
          <a:prstGeom prst="rect">
            <a:avLst/>
          </a:prstGeom>
          <a:ln w="0">
            <a:noFill/>
          </a:ln>
        </p:spPr>
      </p:pic>
      <p:pic>
        <p:nvPicPr>
          <p:cNvPr id="110" name="Picture 2" descr=""/>
          <p:cNvPicPr/>
          <p:nvPr/>
        </p:nvPicPr>
        <p:blipFill>
          <a:blip r:embed="rId3"/>
          <a:stretch/>
        </p:blipFill>
        <p:spPr>
          <a:xfrm>
            <a:off x="870480" y="3823920"/>
            <a:ext cx="7403040" cy="767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Google Shape;135;p25"/>
          <p:cNvSpPr/>
          <p:nvPr/>
        </p:nvSpPr>
        <p:spPr>
          <a:xfrm>
            <a:off x="671400" y="922320"/>
            <a:ext cx="4658400" cy="3348720"/>
          </a:xfrm>
          <a:prstGeom prst="rect">
            <a:avLst/>
          </a:prstGeom>
          <a:noFill/>
          <a:ln w="0">
            <a:noFill/>
          </a:ln>
        </p:spPr>
        <p:style>
          <a:lnRef idx="0"/>
          <a:fillRef idx="0"/>
          <a:effectRef idx="0"/>
          <a:fontRef idx="minor"/>
        </p:style>
      </p:sp>
      <p:sp>
        <p:nvSpPr>
          <p:cNvPr id="112" name="Google Shape;136;p25"/>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Tables</a:t>
            </a:r>
            <a:endParaRPr b="0" lang="en-US" sz="2300" spc="-1" strike="noStrike">
              <a:latin typeface="Arial"/>
            </a:endParaRPr>
          </a:p>
        </p:txBody>
      </p:sp>
      <p:pic>
        <p:nvPicPr>
          <p:cNvPr id="113" name="Picture 4" descr=""/>
          <p:cNvPicPr/>
          <p:nvPr/>
        </p:nvPicPr>
        <p:blipFill>
          <a:blip r:embed="rId2"/>
          <a:stretch/>
        </p:blipFill>
        <p:spPr>
          <a:xfrm>
            <a:off x="560880" y="1766880"/>
            <a:ext cx="4010760" cy="1857240"/>
          </a:xfrm>
          <a:prstGeom prst="rect">
            <a:avLst/>
          </a:prstGeom>
          <a:ln w="0">
            <a:noFill/>
          </a:ln>
        </p:spPr>
      </p:pic>
      <p:pic>
        <p:nvPicPr>
          <p:cNvPr id="114" name="Picture 2" descr=""/>
          <p:cNvPicPr/>
          <p:nvPr/>
        </p:nvPicPr>
        <p:blipFill>
          <a:blip r:embed="rId3"/>
          <a:stretch/>
        </p:blipFill>
        <p:spPr>
          <a:xfrm>
            <a:off x="4682160" y="1796040"/>
            <a:ext cx="3732480" cy="18777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checking the baseline question of my business case: does the data reflect increasing temperatures over the last couple of years and which countries had the highest average temperature increase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used the measurement table, grouped countries, aggregated average temperature increase for each</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Displayed top 10 results</a:t>
            </a:r>
            <a:endParaRPr b="0" lang="en-US" sz="1200" spc="-1" strike="noStrike">
              <a:latin typeface="Arial"/>
            </a:endParaRPr>
          </a:p>
        </p:txBody>
      </p:sp>
      <p:sp>
        <p:nvSpPr>
          <p:cNvPr id="116"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17" name="Picture 2" descr=""/>
          <p:cNvPicPr/>
          <p:nvPr/>
        </p:nvPicPr>
        <p:blipFill>
          <a:blip r:embed="rId2"/>
          <a:stretch/>
        </p:blipFill>
        <p:spPr>
          <a:xfrm>
            <a:off x="5550480" y="834840"/>
            <a:ext cx="3016080" cy="1892160"/>
          </a:xfrm>
          <a:prstGeom prst="rect">
            <a:avLst/>
          </a:prstGeom>
          <a:ln w="0">
            <a:noFill/>
          </a:ln>
        </p:spPr>
      </p:pic>
      <p:pic>
        <p:nvPicPr>
          <p:cNvPr id="118" name="Picture 4" descr=""/>
          <p:cNvPicPr/>
          <p:nvPr/>
        </p:nvPicPr>
        <p:blipFill>
          <a:blip r:embed="rId3"/>
          <a:stretch/>
        </p:blipFill>
        <p:spPr>
          <a:xfrm>
            <a:off x="719280" y="2887200"/>
            <a:ext cx="5048280" cy="1568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Checking for correlation between temperature increases and my two factors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started with power plants table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grouping by countries, aggregating the number of power plants whose primary fuel type is carbon based</a:t>
            </a:r>
            <a:endParaRPr b="0" lang="en-US" sz="1200" spc="-1" strike="noStrike">
              <a:latin typeface="Arial"/>
            </a:endParaRPr>
          </a:p>
          <a:p>
            <a:pPr lvl="1"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such as e.g. natural oil or coal.</a:t>
            </a:r>
            <a:endParaRPr b="0" lang="en-US" sz="1200" spc="-1" strike="noStrike">
              <a:latin typeface="Arial"/>
            </a:endParaRPr>
          </a:p>
          <a:p>
            <a:pPr>
              <a:lnSpc>
                <a:spcPct val="100000"/>
              </a:lnSpc>
              <a:buNone/>
            </a:pPr>
            <a:endParaRPr b="0" lang="en-US" sz="1200" spc="-1" strike="noStrike">
              <a:latin typeface="Arial"/>
            </a:endParaRPr>
          </a:p>
          <a:p>
            <a:pPr lvl="1" marL="171360" indent="-171360">
              <a:lnSpc>
                <a:spcPct val="100000"/>
              </a:lnSpc>
              <a:buClr>
                <a:srgbClr val="000000"/>
              </a:buClr>
              <a:buFont typeface="Wingdings" charset="2"/>
              <a:buChar char=""/>
            </a:pPr>
            <a:r>
              <a:rPr b="0" lang="en-US" sz="1200" spc="-1" strike="noStrike">
                <a:solidFill>
                  <a:srgbClr val="202124"/>
                </a:solidFill>
                <a:latin typeface="Arial"/>
                <a:ea typeface="Arial"/>
              </a:rPr>
              <a:t>On the right top 10 countries with the highest number of such power plants.</a:t>
            </a:r>
            <a:endParaRPr b="0" lang="en-US" sz="1200" spc="-1" strike="noStrike">
              <a:latin typeface="Arial"/>
            </a:endParaRPr>
          </a:p>
        </p:txBody>
      </p:sp>
      <p:sp>
        <p:nvSpPr>
          <p:cNvPr id="120"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1" name="Picture 2" descr=""/>
          <p:cNvPicPr/>
          <p:nvPr/>
        </p:nvPicPr>
        <p:blipFill>
          <a:blip r:embed="rId2"/>
          <a:srcRect l="0" t="0" r="0" b="10602"/>
          <a:stretch/>
        </p:blipFill>
        <p:spPr>
          <a:xfrm>
            <a:off x="671400" y="2956320"/>
            <a:ext cx="3600360" cy="1572120"/>
          </a:xfrm>
          <a:prstGeom prst="rect">
            <a:avLst/>
          </a:prstGeom>
          <a:ln w="0">
            <a:noFill/>
          </a:ln>
        </p:spPr>
      </p:pic>
      <p:pic>
        <p:nvPicPr>
          <p:cNvPr id="122" name="Picture 4" descr=""/>
          <p:cNvPicPr/>
          <p:nvPr/>
        </p:nvPicPr>
        <p:blipFill>
          <a:blip r:embed="rId3"/>
          <a:stretch/>
        </p:blipFill>
        <p:spPr>
          <a:xfrm>
            <a:off x="5717880" y="922320"/>
            <a:ext cx="2292120" cy="1892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Google Shape;141;p26"/>
          <p:cNvSpPr/>
          <p:nvPr/>
        </p:nvSpPr>
        <p:spPr>
          <a:xfrm>
            <a:off x="671400" y="922320"/>
            <a:ext cx="3628440" cy="3348720"/>
          </a:xfrm>
          <a:prstGeom prst="rect">
            <a:avLst/>
          </a:prstGeom>
          <a:noFill/>
          <a:ln w="0">
            <a:noFill/>
          </a:ln>
        </p:spPr>
        <p:style>
          <a:lnRef idx="0"/>
          <a:fillRef idx="0"/>
          <a:effectRef idx="0"/>
          <a:fontRef idx="minor"/>
        </p:style>
        <p:txBody>
          <a:bodyPr tIns="91440" bIns="91440" anchor="t">
            <a:noAutofit/>
          </a:bodyPr>
          <a:p>
            <a:pPr marL="285840" indent="-285840">
              <a:lnSpc>
                <a:spcPct val="100000"/>
              </a:lnSpc>
              <a:buClr>
                <a:srgbClr val="000000"/>
              </a:buClr>
              <a:buFont typeface="Wingdings" charset="2"/>
              <a:buChar char=""/>
            </a:pPr>
            <a:r>
              <a:rPr b="0" lang="en-US" sz="1200" spc="-1" strike="noStrike">
                <a:solidFill>
                  <a:srgbClr val="202124"/>
                </a:solidFill>
                <a:latin typeface="Arial"/>
                <a:ea typeface="Arial"/>
              </a:rPr>
              <a:t>Using a left join, aggregated the results of this query and the previous query</a:t>
            </a:r>
            <a:endParaRPr b="0" lang="en-US" sz="1200" spc="-1" strike="noStrike">
              <a:latin typeface="Arial"/>
            </a:endParaRPr>
          </a:p>
          <a:p>
            <a:pPr marL="285840" indent="-285840">
              <a:lnSpc>
                <a:spcPct val="100000"/>
              </a:lnSpc>
              <a:buClr>
                <a:srgbClr val="000000"/>
              </a:buClr>
              <a:buFont typeface="Wingdings" charset="2"/>
              <a:buChar char=""/>
            </a:pPr>
            <a:r>
              <a:rPr b="0" lang="en-US" sz="1200" spc="-1" strike="noStrike">
                <a:solidFill>
                  <a:srgbClr val="202124"/>
                </a:solidFill>
                <a:latin typeface="Arial"/>
                <a:ea typeface="Arial"/>
              </a:rPr>
              <a:t>Check if those countries are among countries which use carbon based fuels powerplants.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202124"/>
                </a:solidFill>
                <a:latin typeface="Arial"/>
                <a:ea typeface="Poppins Medium"/>
              </a:rPr>
              <a:t>Results: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Seven are among those countries having carbon based using powerplants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Turkey and check republic among top 25 </a:t>
            </a:r>
            <a:endParaRPr b="0" lang="en-US" sz="1200" spc="-1" strike="noStrike">
              <a:latin typeface="Arial"/>
            </a:endParaRPr>
          </a:p>
          <a:p>
            <a:pPr>
              <a:lnSpc>
                <a:spcPct val="100000"/>
              </a:lnSpc>
              <a:buNone/>
            </a:pPr>
            <a:endParaRPr b="0" lang="en-US" sz="1200" spc="-1" strike="noStrike">
              <a:latin typeface="Arial"/>
            </a:endParaRPr>
          </a:p>
        </p:txBody>
      </p:sp>
      <p:sp>
        <p:nvSpPr>
          <p:cNvPr id="124"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5" name="Picture 2" descr=""/>
          <p:cNvPicPr/>
          <p:nvPr/>
        </p:nvPicPr>
        <p:blipFill>
          <a:blip r:embed="rId2"/>
          <a:stretch/>
        </p:blipFill>
        <p:spPr>
          <a:xfrm>
            <a:off x="4266360" y="988560"/>
            <a:ext cx="4444200" cy="30412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 my second factor: is there a correlation between how dominant economic sectors with high greenhouse gas emissions are represented in countries and their temperature increase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1" lang="en-US" sz="1200" spc="-1" strike="noStrike">
                <a:solidFill>
                  <a:srgbClr val="202124"/>
                </a:solidFill>
                <a:latin typeface="Arial"/>
                <a:ea typeface="Arial"/>
              </a:rPr>
              <a:t>Which economic sectors have the highest greenhouse gas emissions?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Using the sector country combo table, grouping by sector summing the values for every sector in the last 5 years</a:t>
            </a:r>
            <a:br>
              <a:rPr sz="1200"/>
            </a:br>
            <a:r>
              <a:rPr b="0" lang="en-US" sz="1200" spc="-1" strike="noStrike">
                <a:solidFill>
                  <a:srgbClr val="434343"/>
                </a:solidFill>
                <a:latin typeface="Poppins Medium"/>
              </a:rPr>
              <a:t> </a:t>
            </a:r>
            <a:endParaRPr b="0" lang="en-US" sz="1200" spc="-1" strike="noStrike">
              <a:latin typeface="Arial"/>
            </a:endParaRPr>
          </a:p>
        </p:txBody>
      </p:sp>
      <p:sp>
        <p:nvSpPr>
          <p:cNvPr id="127"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8" name="Picture 2" descr=""/>
          <p:cNvPicPr/>
          <p:nvPr/>
        </p:nvPicPr>
        <p:blipFill>
          <a:blip r:embed="rId2"/>
          <a:stretch/>
        </p:blipFill>
        <p:spPr>
          <a:xfrm>
            <a:off x="5440320" y="724680"/>
            <a:ext cx="2637720" cy="2364120"/>
          </a:xfrm>
          <a:prstGeom prst="rect">
            <a:avLst/>
          </a:prstGeom>
          <a:ln w="0">
            <a:noFill/>
          </a:ln>
        </p:spPr>
      </p:pic>
      <p:pic>
        <p:nvPicPr>
          <p:cNvPr id="129" name="Picture 4" descr=""/>
          <p:cNvPicPr/>
          <p:nvPr/>
        </p:nvPicPr>
        <p:blipFill>
          <a:blip r:embed="rId3"/>
          <a:stretch/>
        </p:blipFill>
        <p:spPr>
          <a:xfrm>
            <a:off x="939960" y="3224880"/>
            <a:ext cx="3581280" cy="8190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Google Shape;141;p26"/>
          <p:cNvSpPr/>
          <p:nvPr/>
        </p:nvSpPr>
        <p:spPr>
          <a:xfrm>
            <a:off x="671400" y="922320"/>
            <a:ext cx="409824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Using same table, grouping by country, summing all of the values that have been collected for the emissions of those 3 sectors shown before for the last five years, ordering values descendingly.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 are top ten temperature-increasing countries are among those having data on these 3 sectors?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Joined a temporary table displaying those top ten countries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202124"/>
                </a:solidFill>
                <a:latin typeface="Arial"/>
                <a:ea typeface="Arial"/>
              </a:rPr>
              <a:t>Results: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All top 10 countries among the those we with data on sectors with high GHG emission</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5 of them being among the top 40</a:t>
            </a:r>
            <a:endParaRPr b="0" lang="en-US" sz="1200" spc="-1" strike="noStrike">
              <a:latin typeface="Arial"/>
            </a:endParaRPr>
          </a:p>
        </p:txBody>
      </p:sp>
      <p:sp>
        <p:nvSpPr>
          <p:cNvPr id="131"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32" name="Picture 5" descr=""/>
          <p:cNvPicPr/>
          <p:nvPr/>
        </p:nvPicPr>
        <p:blipFill>
          <a:blip r:embed="rId2"/>
          <a:stretch/>
        </p:blipFill>
        <p:spPr>
          <a:xfrm>
            <a:off x="4627440" y="1910880"/>
            <a:ext cx="3974040" cy="2432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Google Shape;141;p26"/>
          <p:cNvSpPr/>
          <p:nvPr/>
        </p:nvSpPr>
        <p:spPr>
          <a:xfrm>
            <a:off x="671400" y="922320"/>
            <a:ext cx="734184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Against expectations, exploratory analysis has revealed there has not been a general temperature increase over the past years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rather a form of up and down cycle with temperatures falling and rising every few years</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on a country level there has been temperature increases, reaching up to 1 degree per year on average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Regarding the given data, conclude that there are correlations between the factors defined in my business case and the increasing temperatures of the countries with the highest temperature increases</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keep in mind: these conclusions are all based on the given data sets used only</a:t>
            </a:r>
            <a:endParaRPr b="0" lang="en-US" sz="1200" spc="-1" strike="noStrike">
              <a:latin typeface="Arial"/>
            </a:endParaRPr>
          </a:p>
        </p:txBody>
      </p:sp>
      <p:sp>
        <p:nvSpPr>
          <p:cNvPr id="134"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Conclusions</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Google Shape;147;p27"/>
          <p:cNvSpPr/>
          <p:nvPr/>
        </p:nvSpPr>
        <p:spPr>
          <a:xfrm>
            <a:off x="671400" y="922320"/>
            <a:ext cx="4658400" cy="3348720"/>
          </a:xfrm>
          <a:prstGeom prst="rect">
            <a:avLst/>
          </a:prstGeom>
          <a:noFill/>
          <a:ln w="0">
            <a:noFill/>
          </a:ln>
        </p:spPr>
        <p:style>
          <a:lnRef idx="0"/>
          <a:fillRef idx="0"/>
          <a:effectRef idx="0"/>
          <a:fontRef idx="minor"/>
        </p:style>
      </p:sp>
      <p:sp>
        <p:nvSpPr>
          <p:cNvPr id="136" name="Google Shape;148;p27"/>
          <p:cNvSpPr/>
          <p:nvPr/>
        </p:nvSpPr>
        <p:spPr>
          <a:xfrm>
            <a:off x="560880" y="143244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Climat change through the eyes of data</a:t>
            </a:r>
            <a:endParaRPr b="0" lang="en-US" sz="2300" spc="-1" strike="noStrike">
              <a:latin typeface="Arial"/>
            </a:endParaRPr>
          </a:p>
        </p:txBody>
      </p:sp>
      <p:sp>
        <p:nvSpPr>
          <p:cNvPr id="137" name="Google Shape;149;p27"/>
          <p:cNvSpPr/>
          <p:nvPr/>
        </p:nvSpPr>
        <p:spPr>
          <a:xfrm>
            <a:off x="671400" y="2604960"/>
            <a:ext cx="342180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Ferdinand, Leube</a:t>
            </a:r>
            <a:endParaRPr b="0" lang="en-US" sz="2300" spc="-1" strike="noStrike">
              <a:latin typeface="Arial"/>
            </a:endParaRPr>
          </a:p>
        </p:txBody>
      </p:sp>
      <p:sp>
        <p:nvSpPr>
          <p:cNvPr id="138" name="Google Shape;150;p27"/>
          <p:cNvSpPr/>
          <p:nvPr/>
        </p:nvSpPr>
        <p:spPr>
          <a:xfrm>
            <a:off x="5763240" y="2571840"/>
            <a:ext cx="2599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Questions?</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 name="Google Shape;104;p20"/>
          <p:cNvSpPr/>
          <p:nvPr/>
        </p:nvSpPr>
        <p:spPr>
          <a:xfrm>
            <a:off x="671400" y="922320"/>
            <a:ext cx="3708720" cy="33487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endParaRPr b="0" lang="en-US" sz="1200" spc="-1" strike="noStrike">
              <a:latin typeface="Arial"/>
            </a:endParaRPr>
          </a:p>
          <a:p>
            <a:pPr>
              <a:lnSpc>
                <a:spcPct val="150000"/>
              </a:lnSpc>
              <a:buNone/>
              <a:tabLst>
                <a:tab algn="l" pos="0"/>
              </a:tabLst>
            </a:pP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Investigation of my business case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L</a:t>
            </a:r>
            <a:r>
              <a:rPr b="0" lang="en" sz="1200" spc="-1" strike="noStrike">
                <a:solidFill>
                  <a:srgbClr val="434343"/>
                </a:solidFill>
                <a:latin typeface="Poppins"/>
                <a:ea typeface="Poppins"/>
              </a:rPr>
              <a:t>ook for data related to my business case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Data collection</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de-DE" sz="1200" spc="-1" strike="noStrike">
                <a:solidFill>
                  <a:srgbClr val="434343"/>
                </a:solidFill>
                <a:latin typeface="Poppins"/>
                <a:ea typeface="Poppins"/>
              </a:rPr>
              <a:t>Data cleaning and exploratory analysis</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D</a:t>
            </a:r>
            <a:r>
              <a:rPr b="0" lang="en" sz="1200" spc="-1" strike="noStrike">
                <a:solidFill>
                  <a:srgbClr val="434343"/>
                </a:solidFill>
                <a:latin typeface="Poppins"/>
                <a:ea typeface="Poppins"/>
              </a:rPr>
              <a:t>ecide on database type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 sz="1200" spc="-1" strike="noStrike">
                <a:solidFill>
                  <a:srgbClr val="434343"/>
                </a:solidFill>
                <a:latin typeface="Poppins"/>
                <a:ea typeface="Poppins"/>
              </a:rPr>
              <a:t>Build my ERD Model</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C</a:t>
            </a:r>
            <a:r>
              <a:rPr b="0" lang="en" sz="1200" spc="-1" strike="noStrike">
                <a:solidFill>
                  <a:srgbClr val="434343"/>
                </a:solidFill>
                <a:latin typeface="Poppins"/>
                <a:ea typeface="Poppins"/>
              </a:rPr>
              <a:t>reate database and import data</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Write queries for insights</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Model</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Conclusions</a:t>
            </a:r>
            <a:endParaRPr b="0" lang="en-US" sz="1200" spc="-1" strike="noStrike">
              <a:latin typeface="Arial"/>
            </a:endParaRPr>
          </a:p>
          <a:p>
            <a:pPr>
              <a:lnSpc>
                <a:spcPct val="150000"/>
              </a:lnSpc>
              <a:buNone/>
              <a:tabLst>
                <a:tab algn="l" pos="0"/>
              </a:tabLst>
            </a:pPr>
            <a:endParaRPr b="0" lang="en-US" sz="1200" spc="-1" strike="noStrike">
              <a:latin typeface="Arial"/>
            </a:endParaRPr>
          </a:p>
          <a:p>
            <a:pPr>
              <a:lnSpc>
                <a:spcPct val="2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spcBef>
                <a:spcPts val="1599"/>
              </a:spcBef>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Plan </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 name="Google Shape;104;p20"/>
          <p:cNvSpPr/>
          <p:nvPr/>
        </p:nvSpPr>
        <p:spPr>
          <a:xfrm>
            <a:off x="671400" y="922320"/>
            <a:ext cx="4047840" cy="3348720"/>
          </a:xfrm>
          <a:prstGeom prst="rect">
            <a:avLst/>
          </a:prstGeom>
          <a:noFill/>
          <a:ln w="0">
            <a:noFill/>
          </a:ln>
        </p:spPr>
        <p:style>
          <a:lnRef idx="0"/>
          <a:fillRef idx="0"/>
          <a:effectRef idx="0"/>
          <a:fontRef idx="minor"/>
        </p:style>
        <p:txBody>
          <a:bodyPr tIns="91440" bIns="91440" anchor="t">
            <a:noAutofit/>
          </a:bodyPr>
          <a:p>
            <a:pPr marL="285840" indent="-285840">
              <a:lnSpc>
                <a:spcPct val="100000"/>
              </a:lnSpc>
              <a:buClr>
                <a:srgbClr val="000000"/>
              </a:buClr>
              <a:buFont typeface="Wingdings" charset="2"/>
              <a:buChar char=""/>
            </a:pPr>
            <a:r>
              <a:rPr b="0" lang="en-US" sz="1400" spc="-1" strike="noStrike">
                <a:solidFill>
                  <a:srgbClr val="202124"/>
                </a:solidFill>
                <a:latin typeface="Arial"/>
                <a:ea typeface="Arial"/>
              </a:rPr>
              <a:t>Data was recorded monthly from 1784 to 2013 that were collected from historical year books and was provided by the </a:t>
            </a:r>
            <a:r>
              <a:rPr b="0" lang="en-US" sz="1400" spc="-1" strike="noStrike">
                <a:solidFill>
                  <a:srgbClr val="202124"/>
                </a:solidFill>
                <a:latin typeface="Arial"/>
                <a:ea typeface="Arial"/>
              </a:rPr>
              <a:t>Danish Meteorological Institute</a:t>
            </a:r>
            <a:endParaRPr b="0" lang="en-US" sz="1400" spc="-1" strike="noStrike">
              <a:latin typeface="Arial"/>
            </a:endParaRPr>
          </a:p>
          <a:p>
            <a:pPr>
              <a:lnSpc>
                <a:spcPct val="100000"/>
              </a:lnSpc>
              <a:buNone/>
            </a:pPr>
            <a:endParaRPr b="0" lang="en-US" sz="1400" spc="-1" strike="noStrike">
              <a:latin typeface="Arial"/>
            </a:endParaRPr>
          </a:p>
          <a:p>
            <a:pPr marL="285840" indent="-285840">
              <a:lnSpc>
                <a:spcPct val="100000"/>
              </a:lnSpc>
              <a:buClr>
                <a:srgbClr val="000000"/>
              </a:buClr>
              <a:buFont typeface="Wingdings" charset="2"/>
              <a:buChar char=""/>
            </a:pPr>
            <a:r>
              <a:rPr b="0" lang="en-US" sz="1400" spc="-1" strike="noStrike">
                <a:solidFill>
                  <a:srgbClr val="202124"/>
                </a:solidFill>
                <a:latin typeface="Arial"/>
                <a:ea typeface="Arial"/>
              </a:rPr>
              <a:t>The temperatures are regressed values and not real temperatures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15000"/>
              </a:lnSpc>
              <a:buClr>
                <a:srgbClr val="000000"/>
              </a:buClr>
              <a:buSzPct val="45000"/>
              <a:buFont typeface="Wingdings" charset="2"/>
              <a:buChar char=""/>
            </a:pPr>
            <a:r>
              <a:rPr b="0" lang="en-US" sz="1400" spc="-1" strike="noStrike">
                <a:solidFill>
                  <a:srgbClr val="202124"/>
                </a:solidFill>
                <a:latin typeface="Arial"/>
                <a:ea typeface="Arial"/>
              </a:rPr>
              <a:t>they calculated the monthly mean temperatures (Tm) in the Yearbooks with the following formula: Tm = (2 * T8 + 2 * T14 + 5 * T21) / 9 where T8, T14 and T21 are the monthly mean temperatures</a:t>
            </a:r>
            <a:br>
              <a:rPr sz="1400"/>
            </a:br>
            <a:r>
              <a:rPr b="0" lang="en-US" sz="1400" spc="-1" strike="noStrike">
                <a:solidFill>
                  <a:srgbClr val="202124"/>
                </a:solidFill>
                <a:latin typeface="Arial"/>
                <a:ea typeface="Arial"/>
              </a:rPr>
              <a:t>measured at 08:00, 14:00 and 21:00 o’clock local time respectively. </a:t>
            </a:r>
            <a:endParaRPr b="0" lang="en-US" sz="1400" spc="-1" strike="noStrike">
              <a:latin typeface="Arial"/>
            </a:endParaRPr>
          </a:p>
          <a:p>
            <a:pPr marL="399960" indent="-399960" algn="just">
              <a:lnSpc>
                <a:spcPct val="100000"/>
              </a:lnSpc>
              <a:buClr>
                <a:srgbClr val="000000"/>
              </a:buClr>
              <a:buFont typeface="Arial"/>
              <a:buAutoNum type="romanUcPeriod"/>
            </a:pPr>
            <a:endParaRPr b="0" lang="en-US" sz="1400" spc="-1" strike="noStrike">
              <a:latin typeface="Arial"/>
            </a:endParaRPr>
          </a:p>
          <a:p>
            <a:pPr marL="216000" indent="-216000" algn="just">
              <a:lnSpc>
                <a:spcPct val="100000"/>
              </a:lnSpc>
              <a:buClr>
                <a:srgbClr val="000000"/>
              </a:buClr>
              <a:buSzPct val="45000"/>
              <a:buFont typeface="Wingdings" charset="2"/>
              <a:buChar char=""/>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p:txBody>
      </p:sp>
      <p:sp>
        <p:nvSpPr>
          <p:cNvPr id="57"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About data </a:t>
            </a:r>
            <a:endParaRPr b="0" lang="en-US" sz="2300" spc="-1" strike="noStrike">
              <a:latin typeface="Arial"/>
            </a:endParaRPr>
          </a:p>
        </p:txBody>
      </p:sp>
      <p:pic>
        <p:nvPicPr>
          <p:cNvPr id="58" name="" descr=""/>
          <p:cNvPicPr/>
          <p:nvPr/>
        </p:nvPicPr>
        <p:blipFill>
          <a:blip r:embed="rId2"/>
          <a:stretch/>
        </p:blipFill>
        <p:spPr>
          <a:xfrm rot="21586200">
            <a:off x="4809240" y="320760"/>
            <a:ext cx="5025600" cy="4486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104;p20"/>
          <p:cNvSpPr/>
          <p:nvPr/>
        </p:nvSpPr>
        <p:spPr>
          <a:xfrm>
            <a:off x="685800" y="922320"/>
            <a:ext cx="381708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000000"/>
                </a:solidFill>
                <a:latin typeface="Arial"/>
                <a:ea typeface="Arial"/>
              </a:rPr>
              <a:t>Displays the average temperature at over the last 140 years from 3 sites in Greenland.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000000"/>
                </a:solidFill>
                <a:latin typeface="Arial"/>
                <a:ea typeface="Arial"/>
              </a:rPr>
              <a:t>The datas are from the 3 sites, which are Nuuk, </a:t>
            </a:r>
            <a:r>
              <a:rPr b="0" lang="en-US" sz="1200" spc="-1" strike="noStrike">
                <a:solidFill>
                  <a:srgbClr val="000000"/>
                </a:solidFill>
                <a:latin typeface="Arial"/>
                <a:ea typeface="Arial"/>
              </a:rPr>
              <a:t>Ilulissat and Qaqortoq.</a:t>
            </a:r>
            <a:r>
              <a:rPr b="0" lang="en-US" sz="1200" spc="-1" strike="noStrike">
                <a:solidFill>
                  <a:srgbClr val="000000"/>
                </a:solidFill>
                <a:latin typeface="Arial"/>
                <a:ea typeface="Arial"/>
              </a:rPr>
              <a:t>  Nuuk is situated the in the north, </a:t>
            </a:r>
            <a:r>
              <a:rPr b="0" lang="en-US" sz="1200" spc="-1" strike="noStrike">
                <a:solidFill>
                  <a:srgbClr val="000000"/>
                </a:solidFill>
                <a:latin typeface="Arial"/>
                <a:ea typeface="Arial"/>
              </a:rPr>
              <a:t>Ilulissat is in the middle and Qaqortoq is in the south. All sites are situated at the coast, but Ilulissat is a bit more inland in a protected bay</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endParaRPr b="0" lang="en-US" sz="1200" spc="-1" strike="noStrike">
              <a:latin typeface="Arial"/>
            </a:endParaRPr>
          </a:p>
        </p:txBody>
      </p:sp>
      <p:sp>
        <p:nvSpPr>
          <p:cNvPr id="60"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Metadata</a:t>
            </a:r>
            <a:endParaRPr b="0" lang="en-US" sz="2300" spc="-1" strike="noStrike">
              <a:latin typeface="Arial"/>
            </a:endParaRPr>
          </a:p>
        </p:txBody>
      </p:sp>
      <p:pic>
        <p:nvPicPr>
          <p:cNvPr id="61" name="" descr=""/>
          <p:cNvPicPr/>
          <p:nvPr/>
        </p:nvPicPr>
        <p:blipFill>
          <a:blip r:embed="rId2"/>
          <a:stretch/>
        </p:blipFill>
        <p:spPr>
          <a:xfrm>
            <a:off x="4698000" y="506880"/>
            <a:ext cx="3574800" cy="41842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 name="Google Shape;117;p22"/>
          <p:cNvSpPr/>
          <p:nvPr/>
        </p:nvSpPr>
        <p:spPr>
          <a:xfrm>
            <a:off x="671400" y="922320"/>
            <a:ext cx="4065840" cy="3551040"/>
          </a:xfrm>
          <a:prstGeom prst="rect">
            <a:avLst/>
          </a:prstGeom>
          <a:noFill/>
          <a:ln w="0">
            <a:noFill/>
          </a:ln>
        </p:spPr>
        <p:style>
          <a:lnRef idx="0"/>
          <a:fillRef idx="0"/>
          <a:effectRef idx="0"/>
          <a:fontRef idx="minor"/>
        </p:style>
        <p:txBody>
          <a:bodyPr tIns="91440" bIns="91440" anchor="t">
            <a:noAutofit/>
          </a:bodyPr>
          <a:p>
            <a:pPr>
              <a:lnSpc>
                <a:spcPct val="100000"/>
              </a:lnSpc>
              <a:buNone/>
            </a:pPr>
            <a:r>
              <a:rPr b="1" lang="de-DE" sz="1100" spc="-1" strike="noStrike">
                <a:solidFill>
                  <a:srgbClr val="434343"/>
                </a:solidFill>
                <a:latin typeface="Poppins Medium"/>
                <a:ea typeface="Poppins Medium"/>
              </a:rPr>
              <a:t>Datasets contains monthly average temperature from January till Dezember.</a:t>
            </a:r>
            <a:endParaRPr b="0" lang="en-US" sz="1100" spc="-1" strike="noStrike">
              <a:latin typeface="Arial"/>
            </a:endParaRPr>
          </a:p>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Removed first line </a:t>
            </a:r>
            <a:r>
              <a:rPr b="0" lang="de-DE" sz="1200" spc="-1" strike="noStrike">
                <a:solidFill>
                  <a:srgbClr val="434343"/>
                </a:solidFill>
                <a:latin typeface="Arial"/>
                <a:ea typeface="Poppins Medium"/>
              </a:rPr>
              <a:t>(description line) from datasets via text editor, to make it easier to import the file with Pandas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.dtypes shows all values are integers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Datasets contained no column names, only columns with pure numbers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Added column names for Year and Months for better analysing</a:t>
            </a:r>
            <a:endParaRPr b="0" lang="en-US" sz="1200" spc="-1" strike="noStrike">
              <a:latin typeface="Arial"/>
            </a:endParaRPr>
          </a:p>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The data from 1784 till 1882 contains a lot of “empty” values, which are represented by -999 as value.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Splitted data into new dataframes with start year 1873, as since this timeframe the data contains no empty values in all 3 data sets.</a:t>
            </a:r>
            <a:endParaRPr b="0" lang="en-US" sz="1200" spc="-1" strike="noStrike">
              <a:latin typeface="Arial"/>
            </a:endParaRPr>
          </a:p>
          <a:p>
            <a:pPr>
              <a:lnSpc>
                <a:spcPct val="100000"/>
              </a:lnSpc>
              <a:buNone/>
            </a:pPr>
            <a:endParaRPr b="0" lang="en-US" sz="1200" spc="-1" strike="noStrike">
              <a:latin typeface="Arial"/>
            </a:endParaRPr>
          </a:p>
          <a:p>
            <a:pPr marL="285840" indent="-285840">
              <a:lnSpc>
                <a:spcPct val="100000"/>
              </a:lnSpc>
              <a:buClr>
                <a:srgbClr val="000000"/>
              </a:buClr>
              <a:buFont typeface="Wingdings" charset="2"/>
              <a:buChar char=""/>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63"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 cleaning</a:t>
            </a:r>
            <a:endParaRPr b="0" lang="en-US" sz="2300" spc="-1" strike="noStrike">
              <a:latin typeface="Arial"/>
            </a:endParaRPr>
          </a:p>
        </p:txBody>
      </p:sp>
      <p:pic>
        <p:nvPicPr>
          <p:cNvPr id="64" name="" descr=""/>
          <p:cNvPicPr/>
          <p:nvPr/>
        </p:nvPicPr>
        <p:blipFill>
          <a:blip r:embed="rId2"/>
          <a:stretch/>
        </p:blipFill>
        <p:spPr>
          <a:xfrm>
            <a:off x="4572360" y="914400"/>
            <a:ext cx="9143640" cy="4114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Exploratory Data analysis</a:t>
            </a:r>
            <a:endParaRPr b="0" lang="en-US" sz="23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Checked data for outliers via boxplot. Data showed only 1 to 4 outliers per dataset. I kept them as they are part of normal climate fluctuation.</a:t>
            </a:r>
            <a:endParaRPr b="0" lang="en-US" sz="12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Checked if time series is stationary or none stationary with ADF and KPSS test. ADF test showed that series is stationary, but KPSS showed serie is none-stationary. P-value from ADF is very close to zero, contrary to KPSS were the value is 0.02. Due this we can assume the serie is instead stationary.</a:t>
            </a: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p:txBody>
      </p:sp>
      <p:pic>
        <p:nvPicPr>
          <p:cNvPr id="66" name="" descr=""/>
          <p:cNvPicPr/>
          <p:nvPr/>
        </p:nvPicPr>
        <p:blipFill>
          <a:blip r:embed="rId2"/>
          <a:stretch/>
        </p:blipFill>
        <p:spPr>
          <a:xfrm>
            <a:off x="5943600" y="520920"/>
            <a:ext cx="2329920" cy="2908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Google Shape;117;p22"/>
          <p:cNvSpPr/>
          <p:nvPr/>
        </p:nvSpPr>
        <p:spPr>
          <a:xfrm>
            <a:off x="566280" y="578880"/>
            <a:ext cx="8120520" cy="12499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Also performed for seasonal decomposition for average temperature for the years to check for trends and seasonality</a:t>
            </a:r>
            <a:endParaRPr b="0" lang="en-US" sz="12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Additive decompose has been used, as mulitplicative decompose is not possible with this dataset, as they contain negative values too.</a:t>
            </a:r>
            <a:endParaRPr b="0" lang="en-US" sz="12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Results show that there is a clear upward trend, but there is no seasonal pattern</a:t>
            </a:r>
            <a:endParaRPr b="0" lang="en-US" sz="1200" spc="-1" strike="noStrike">
              <a:latin typeface="Arial"/>
            </a:endParaRPr>
          </a:p>
          <a:p>
            <a:pPr marL="285840" indent="-285840" algn="just">
              <a:lnSpc>
                <a:spcPct val="100000"/>
              </a:lnSpc>
              <a:buClr>
                <a:srgbClr val="000000"/>
              </a:buClr>
              <a:buFont typeface="Arial"/>
              <a:buAutoNum type="romanUcPeriod"/>
            </a:pPr>
            <a:r>
              <a:rPr b="0" lang="en-US" sz="1200" spc="-1" strike="noStrike">
                <a:solidFill>
                  <a:srgbClr val="202124"/>
                </a:solidFill>
                <a:latin typeface="Arial"/>
                <a:ea typeface="Arial"/>
              </a:rPr>
              <a:t> </a:t>
            </a: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68"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Exploratory Data analysis </a:t>
            </a:r>
            <a:endParaRPr b="0" lang="en-US" sz="2300" spc="-1" strike="noStrike">
              <a:latin typeface="Arial"/>
            </a:endParaRPr>
          </a:p>
        </p:txBody>
      </p:sp>
      <p:pic>
        <p:nvPicPr>
          <p:cNvPr id="69" name="" descr=""/>
          <p:cNvPicPr/>
          <p:nvPr/>
        </p:nvPicPr>
        <p:blipFill>
          <a:blip r:embed="rId2"/>
          <a:stretch/>
        </p:blipFill>
        <p:spPr>
          <a:xfrm>
            <a:off x="685800" y="2057400"/>
            <a:ext cx="7314840" cy="2743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selection</a:t>
            </a:r>
            <a:endParaRPr b="0" lang="en-US" sz="2300" spc="-1" strike="noStrike">
              <a:solidFill>
                <a:srgbClr val="000000"/>
              </a:solidFill>
              <a:latin typeface="Arial"/>
            </a:endParaRPr>
          </a:p>
        </p:txBody>
      </p:sp>
      <p:sp>
        <p:nvSpPr>
          <p:cNvPr id="71"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r>
              <a:rPr b="0" lang="en-US" sz="1200" spc="-1" strike="noStrike">
                <a:solidFill>
                  <a:srgbClr val="000000"/>
                </a:solidFill>
                <a:latin typeface="Arial"/>
                <a:ea typeface="Arial"/>
              </a:rPr>
              <a:t>There are 4 types of databases: hierarchical database, network database, </a:t>
            </a:r>
            <a:r>
              <a:rPr b="0" lang="en-US" sz="1200" spc="-1" strike="noStrike">
                <a:solidFill>
                  <a:srgbClr val="000000"/>
                </a:solidFill>
                <a:latin typeface="Arial"/>
              </a:rPr>
              <a:t>object-oriented database and relational database. Each datebase type has it advantages and disadvantages and store data in a different way. I descripted this a little bit in the report. As for my database I chose MySQL as I don’t had any special requirements and my data doesn’t contain many features. MySQL is also free to use and it relatively easy to make SQL queries with it, especially with my kind of data.</a:t>
            </a:r>
            <a:endParaRPr b="0" lang="en-US" sz="1200" spc="-1" strike="noStrike">
              <a:solidFill>
                <a:srgbClr val="000000"/>
              </a:solidFill>
              <a:latin typeface="Arial"/>
            </a:endParaRPr>
          </a:p>
          <a:p>
            <a:r>
              <a:rPr b="1" lang="en" sz="2300" spc="-1" strike="noStrike">
                <a:solidFill>
                  <a:srgbClr val="2dc5fa"/>
                </a:solidFill>
                <a:latin typeface="Poppins"/>
                <a:ea typeface="Poppins"/>
              </a:rPr>
              <a:t>ERD</a:t>
            </a:r>
            <a:endParaRPr b="0" lang="en-US" sz="2300" spc="-1" strike="noStrike">
              <a:solidFill>
                <a:srgbClr val="000000"/>
              </a:solidFill>
              <a:latin typeface="Arial"/>
            </a:endParaRPr>
          </a:p>
          <a:p>
            <a:pPr>
              <a:lnSpc>
                <a:spcPct val="100000"/>
              </a:lnSpc>
              <a:buNone/>
            </a:pPr>
            <a:r>
              <a:rPr b="0" lang="en" sz="1200" spc="-1" strike="noStrike">
                <a:solidFill>
                  <a:srgbClr val="000000"/>
                </a:solidFill>
                <a:latin typeface="Arial"/>
                <a:ea typeface="Poppins"/>
              </a:rPr>
              <a:t>As your already saw, my datasets dont contain many features or parameters, just year and monthly temperatures. Therefore the database is very simple and used to stored the data in MySQL for future use and to use it for some SQL queries for some insights via Python and plotting. </a:t>
            </a:r>
            <a:endParaRPr b="0" lang="en-US" sz="1200" spc="-1" strike="noStrike">
              <a:solidFill>
                <a:srgbClr val="000000"/>
              </a:solidFill>
              <a:latin typeface="Arial"/>
            </a:endParaRPr>
          </a:p>
          <a:p>
            <a:pPr>
              <a:lnSpc>
                <a:spcPct val="100000"/>
              </a:lnSpc>
              <a:buNone/>
            </a:pPr>
            <a:endParaRPr b="0" lang="en-US" sz="23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pic>
        <p:nvPicPr>
          <p:cNvPr id="72" name="" descr=""/>
          <p:cNvPicPr/>
          <p:nvPr/>
        </p:nvPicPr>
        <p:blipFill>
          <a:blip r:embed="rId1"/>
          <a:stretch/>
        </p:blipFill>
        <p:spPr>
          <a:xfrm>
            <a:off x="775080" y="2971800"/>
            <a:ext cx="5397120" cy="2057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LibreOffice/7.3.5.2$Windows_X86_64 LibreOffice_project/184fe81b8c8c30d8b5082578aee2fed2ea847c01</Application>
  <AppVersion>15.0000</AppVersion>
  <Words>1776</Words>
  <Paragraphs>300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2022-09-23T13:35:22Z</dcterms:modified>
  <cp:revision>18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27</vt:i4>
  </property>
  <property fmtid="{D5CDD505-2E9C-101B-9397-08002B2CF9AE}" pid="3" name="PresentationFormat">
    <vt:lpwstr>On-screen Show (16:9)</vt:lpwstr>
  </property>
  <property fmtid="{D5CDD505-2E9C-101B-9397-08002B2CF9AE}" pid="4" name="Slides">
    <vt:i4>27</vt:i4>
  </property>
</Properties>
</file>